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maranth Bold" charset="1" panose="02000500000000020004"/>
      <p:regular r:id="rId15"/>
    </p:embeddedFont>
    <p:embeddedFont>
      <p:font typeface="Dingos Stamp" charset="1" panose="03000A02040400000004"/>
      <p:regular r:id="rId16"/>
    </p:embeddedFont>
    <p:embeddedFont>
      <p:font typeface="Intro" charset="1" panose="02000000000000000000"/>
      <p:regular r:id="rId17"/>
    </p:embeddedFont>
    <p:embeddedFont>
      <p:font typeface="Amaranth Bold Italics" charset="1" panose="0200050000000002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8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6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8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gif" Type="http://schemas.openxmlformats.org/officeDocument/2006/relationships/image"/><Relationship Id="rId5" Target="../media/image9.gif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5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gif" Type="http://schemas.openxmlformats.org/officeDocument/2006/relationships/image"/><Relationship Id="rId11" Target="../media/image3.gif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8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3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9.gif" Type="http://schemas.openxmlformats.org/officeDocument/2006/relationships/image"/><Relationship Id="rId6" Target="../media/image30.png" Type="http://schemas.openxmlformats.org/officeDocument/2006/relationships/image"/><Relationship Id="rId7" Target="../media/image8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028734" y="7019248"/>
            <a:ext cx="4572000" cy="3036129"/>
          </a:xfrm>
          <a:custGeom>
            <a:avLst/>
            <a:gdLst/>
            <a:ahLst/>
            <a:cxnLst/>
            <a:rect r="r" b="b" t="t" l="l"/>
            <a:pathLst>
              <a:path h="3036129" w="4572000">
                <a:moveTo>
                  <a:pt x="0" y="0"/>
                </a:moveTo>
                <a:lnTo>
                  <a:pt x="4572000" y="0"/>
                </a:lnTo>
                <a:lnTo>
                  <a:pt x="4572000" y="3036128"/>
                </a:lnTo>
                <a:lnTo>
                  <a:pt x="0" y="3036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-2038259" y="-2162852"/>
            <a:ext cx="4572000" cy="3036129"/>
          </a:xfrm>
          <a:custGeom>
            <a:avLst/>
            <a:gdLst/>
            <a:ahLst/>
            <a:cxnLst/>
            <a:rect r="r" b="b" t="t" l="l"/>
            <a:pathLst>
              <a:path h="3036129" w="4572000">
                <a:moveTo>
                  <a:pt x="0" y="0"/>
                </a:moveTo>
                <a:lnTo>
                  <a:pt x="4572000" y="0"/>
                </a:lnTo>
                <a:lnTo>
                  <a:pt x="4572000" y="3036128"/>
                </a:lnTo>
                <a:lnTo>
                  <a:pt x="0" y="3036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26451" y="254908"/>
            <a:ext cx="1793650" cy="978722"/>
            <a:chOff x="0" y="0"/>
            <a:chExt cx="1340843" cy="7316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0843" cy="731644"/>
            </a:xfrm>
            <a:custGeom>
              <a:avLst/>
              <a:gdLst/>
              <a:ahLst/>
              <a:cxnLst/>
              <a:rect r="r" b="b" t="t" l="l"/>
              <a:pathLst>
                <a:path h="731644" w="1340843">
                  <a:moveTo>
                    <a:pt x="670422" y="0"/>
                  </a:moveTo>
                  <a:cubicBezTo>
                    <a:pt x="300158" y="0"/>
                    <a:pt x="0" y="163784"/>
                    <a:pt x="0" y="365822"/>
                  </a:cubicBezTo>
                  <a:cubicBezTo>
                    <a:pt x="0" y="567860"/>
                    <a:pt x="300158" y="731644"/>
                    <a:pt x="670422" y="731644"/>
                  </a:cubicBezTo>
                  <a:cubicBezTo>
                    <a:pt x="1040685" y="731644"/>
                    <a:pt x="1340843" y="567860"/>
                    <a:pt x="1340843" y="365822"/>
                  </a:cubicBezTo>
                  <a:cubicBezTo>
                    <a:pt x="1340843" y="163784"/>
                    <a:pt x="1040685" y="0"/>
                    <a:pt x="670422" y="0"/>
                  </a:cubicBezTo>
                  <a:close/>
                </a:path>
              </a:pathLst>
            </a:custGeom>
            <a:solidFill>
              <a:srgbClr val="3140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5704" y="30492"/>
              <a:ext cx="1089435" cy="632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-2028734" y="2428198"/>
            <a:ext cx="4572000" cy="3036129"/>
          </a:xfrm>
          <a:custGeom>
            <a:avLst/>
            <a:gdLst/>
            <a:ahLst/>
            <a:cxnLst/>
            <a:rect r="r" b="b" t="t" l="l"/>
            <a:pathLst>
              <a:path h="3036129" w="4572000">
                <a:moveTo>
                  <a:pt x="0" y="0"/>
                </a:moveTo>
                <a:lnTo>
                  <a:pt x="4572000" y="0"/>
                </a:lnTo>
                <a:lnTo>
                  <a:pt x="4572000" y="3036128"/>
                </a:lnTo>
                <a:lnTo>
                  <a:pt x="0" y="3036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6516317" y="-2326061"/>
            <a:ext cx="3036129" cy="13716000"/>
            <a:chOff x="0" y="0"/>
            <a:chExt cx="4048171" cy="18288000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-1023914" y="13215914"/>
              <a:ext cx="6096000" cy="4048171"/>
            </a:xfrm>
            <a:custGeom>
              <a:avLst/>
              <a:gdLst/>
              <a:ahLst/>
              <a:cxnLst/>
              <a:rect r="r" b="b" t="t" l="l"/>
              <a:pathLst>
                <a:path h="4048171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4048172"/>
                  </a:lnTo>
                  <a:lnTo>
                    <a:pt x="0" y="4048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-5400000">
              <a:off x="-1023914" y="1023914"/>
              <a:ext cx="6096000" cy="4048171"/>
            </a:xfrm>
            <a:custGeom>
              <a:avLst/>
              <a:gdLst/>
              <a:ahLst/>
              <a:cxnLst/>
              <a:rect r="r" b="b" t="t" l="l"/>
              <a:pathLst>
                <a:path h="4048171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4048172"/>
                  </a:lnTo>
                  <a:lnTo>
                    <a:pt x="0" y="4048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-5400000">
              <a:off x="-1023914" y="7119914"/>
              <a:ext cx="6096000" cy="4048171"/>
            </a:xfrm>
            <a:custGeom>
              <a:avLst/>
              <a:gdLst/>
              <a:ahLst/>
              <a:cxnLst/>
              <a:rect r="r" b="b" t="t" l="l"/>
              <a:pathLst>
                <a:path h="4048171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4048172"/>
                  </a:lnTo>
                  <a:lnTo>
                    <a:pt x="0" y="4048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4435269" y="1173045"/>
            <a:ext cx="8792982" cy="5835069"/>
            <a:chOff x="0" y="0"/>
            <a:chExt cx="660400" cy="4382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438245"/>
            </a:xfrm>
            <a:custGeom>
              <a:avLst/>
              <a:gdLst/>
              <a:ahLst/>
              <a:cxnLst/>
              <a:rect r="r" b="b" t="t" l="l"/>
              <a:pathLst>
                <a:path h="438245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0182"/>
                  </a:cubicBezTo>
                  <a:lnTo>
                    <a:pt x="660400" y="438245"/>
                  </a:lnTo>
                  <a:lnTo>
                    <a:pt x="0" y="438245"/>
                  </a:lnTo>
                  <a:lnTo>
                    <a:pt x="0" y="32027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8A39D"/>
            </a:solidFill>
            <a:ln w="38100" cap="sq">
              <a:solidFill>
                <a:srgbClr val="3A5172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88900"/>
              <a:ext cx="660400" cy="349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545513">
            <a:off x="5828020" y="1233848"/>
            <a:ext cx="6193422" cy="6532788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6002575" y="1404305"/>
            <a:ext cx="6633299" cy="5603808"/>
          </a:xfrm>
          <a:custGeom>
            <a:avLst/>
            <a:gdLst/>
            <a:ahLst/>
            <a:cxnLst/>
            <a:rect r="r" b="b" t="t" l="l"/>
            <a:pathLst>
              <a:path h="5603808" w="6633299">
                <a:moveTo>
                  <a:pt x="0" y="0"/>
                </a:moveTo>
                <a:lnTo>
                  <a:pt x="6633299" y="0"/>
                </a:lnTo>
                <a:lnTo>
                  <a:pt x="6633299" y="5603808"/>
                </a:lnTo>
                <a:lnTo>
                  <a:pt x="0" y="5603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9609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53047" y="3656676"/>
            <a:ext cx="1384730" cy="1420898"/>
          </a:xfrm>
          <a:custGeom>
            <a:avLst/>
            <a:gdLst/>
            <a:ahLst/>
            <a:cxnLst/>
            <a:rect r="r" b="b" t="t" l="l"/>
            <a:pathLst>
              <a:path h="1420898" w="1384730">
                <a:moveTo>
                  <a:pt x="0" y="0"/>
                </a:moveTo>
                <a:lnTo>
                  <a:pt x="1384730" y="0"/>
                </a:lnTo>
                <a:lnTo>
                  <a:pt x="1384730" y="1420898"/>
                </a:lnTo>
                <a:lnTo>
                  <a:pt x="0" y="1420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true" flipV="false" rot="0">
            <a:off x="2211684" y="3821490"/>
            <a:ext cx="1384730" cy="1420898"/>
          </a:xfrm>
          <a:custGeom>
            <a:avLst/>
            <a:gdLst/>
            <a:ahLst/>
            <a:cxnLst/>
            <a:rect r="r" b="b" t="t" l="l"/>
            <a:pathLst>
              <a:path h="1420898" w="1384730">
                <a:moveTo>
                  <a:pt x="1384730" y="0"/>
                </a:moveTo>
                <a:lnTo>
                  <a:pt x="0" y="0"/>
                </a:lnTo>
                <a:lnTo>
                  <a:pt x="0" y="1420898"/>
                </a:lnTo>
                <a:lnTo>
                  <a:pt x="1384730" y="1420898"/>
                </a:lnTo>
                <a:lnTo>
                  <a:pt x="13847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724964" y="-81902"/>
            <a:ext cx="12986490" cy="118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5"/>
              </a:lnSpc>
            </a:pPr>
            <a:r>
              <a:rPr lang="en-US" b="true" sz="6451" spc="1180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HACK KRMU 5.0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89235" y="6993298"/>
            <a:ext cx="11289135" cy="13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9"/>
              </a:lnSpc>
              <a:spcBef>
                <a:spcPct val="0"/>
              </a:spcBef>
            </a:pPr>
            <a:r>
              <a:rPr lang="en-US" sz="2304">
                <a:solidFill>
                  <a:srgbClr val="314059"/>
                </a:solidFill>
                <a:latin typeface="Dingos Stamp"/>
                <a:ea typeface="Dingos Stamp"/>
                <a:cs typeface="Dingos Stamp"/>
                <a:sym typeface="Dingos Stamp"/>
              </a:rPr>
              <a:t>ENABLING PRECISE LEARNING </a:t>
            </a:r>
            <a:r>
              <a:rPr lang="en-US" b="true" sz="2304" strike="noStrike" u="none">
                <a:solidFill>
                  <a:srgbClr val="314059"/>
                </a:solidFill>
                <a:latin typeface="Dingos Stamp"/>
                <a:ea typeface="Dingos Stamp"/>
                <a:cs typeface="Dingos Stamp"/>
                <a:sym typeface="Dingos Stamp"/>
              </a:rPr>
              <a:t>OF CLASSICAL INDIAN DANCES THROUGH REAL-TIME FULL-BODY MOVEMENT DETECTION.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05390" y="351281"/>
            <a:ext cx="3945474" cy="882349"/>
            <a:chOff x="0" y="0"/>
            <a:chExt cx="5260632" cy="117646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102879" y="168903"/>
              <a:ext cx="4157753" cy="687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77"/>
                </a:lnSpc>
              </a:pPr>
              <a:r>
                <a:rPr lang="en-US" sz="3055">
                  <a:solidFill>
                    <a:srgbClr val="FFFFFF"/>
                  </a:solidFill>
                  <a:latin typeface="Intro"/>
                  <a:ea typeface="Intro"/>
                  <a:cs typeface="Intro"/>
                  <a:sym typeface="Intro"/>
                </a:rPr>
                <a:t>HACK KRMU 5.0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3176" cy="1176465"/>
            </a:xfrm>
            <a:custGeom>
              <a:avLst/>
              <a:gdLst/>
              <a:ahLst/>
              <a:cxnLst/>
              <a:rect r="r" b="b" t="t" l="l"/>
              <a:pathLst>
                <a:path h="1176465" w="1123176">
                  <a:moveTo>
                    <a:pt x="0" y="0"/>
                  </a:moveTo>
                  <a:lnTo>
                    <a:pt x="1123176" y="0"/>
                  </a:lnTo>
                  <a:lnTo>
                    <a:pt x="1123176" y="1176465"/>
                  </a:lnTo>
                  <a:lnTo>
                    <a:pt x="0" y="1176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4744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278127" y="7756144"/>
            <a:ext cx="257210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b="true" sz="3200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TEAM NAME :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78127" y="8072443"/>
            <a:ext cx="3830175" cy="82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65"/>
              </a:lnSpc>
            </a:pPr>
            <a:r>
              <a:rPr lang="en-US" b="true" sz="3200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TEAM ID : </a:t>
            </a:r>
            <a:r>
              <a:rPr lang="en-US" b="true" sz="3200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78127" y="7180199"/>
            <a:ext cx="479655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b="true" sz="3200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PROBLEM STATEMENT ID :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50235" y="7756144"/>
            <a:ext cx="201120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b="true" sz="3200">
                <a:solidFill>
                  <a:srgbClr val="FFF8ED"/>
                </a:solidFill>
                <a:latin typeface="Amaranth Bold"/>
                <a:ea typeface="Amaranth Bold"/>
                <a:cs typeface="Amaranth Bold"/>
                <a:sym typeface="Amaranth Bold"/>
              </a:rPr>
              <a:t>AGARBATTI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93215" y="8329618"/>
            <a:ext cx="128992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b="true" sz="3200">
                <a:solidFill>
                  <a:srgbClr val="FFF8ED"/>
                </a:solidFill>
                <a:latin typeface="Amaranth Bold"/>
                <a:ea typeface="Amaranth Bold"/>
                <a:cs typeface="Amaranth Bold"/>
                <a:sym typeface="Amaranth Bold"/>
              </a:rPr>
              <a:t>HK-109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2278127" y="8993116"/>
            <a:ext cx="11290208" cy="1042670"/>
            <a:chOff x="0" y="0"/>
            <a:chExt cx="15053611" cy="139022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4491182" y="-57150"/>
              <a:ext cx="10562429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b="true" sz="3200" spc="380">
                  <a:solidFill>
                    <a:srgbClr val="FFF8ED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Srishti Gupta , </a:t>
              </a:r>
              <a:r>
                <a:rPr lang="en-US" b="true" sz="3200" spc="380">
                  <a:solidFill>
                    <a:srgbClr val="FFF8ED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Dhruv Kataria</a:t>
              </a:r>
            </a:p>
            <a:p>
              <a:pPr algn="just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 spc="380">
                  <a:solidFill>
                    <a:srgbClr val="FFF8ED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Piyush Negi , Aksh Rastogi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304800"/>
              <a:ext cx="5106900" cy="986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465"/>
                </a:lnSpc>
              </a:pPr>
              <a:r>
                <a:rPr lang="en-US" b="true" sz="3200">
                  <a:solidFill>
                    <a:srgbClr val="D4CFC6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TEAM MEMBERS :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074679" y="7180199"/>
            <a:ext cx="705612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b="true" sz="3200">
                <a:solidFill>
                  <a:srgbClr val="FFF8ED"/>
                </a:solidFill>
                <a:latin typeface="Amaranth Bold"/>
                <a:ea typeface="Amaranth Bold"/>
                <a:cs typeface="Amaranth Bold"/>
                <a:sym typeface="Amaranth Bold"/>
              </a:rPr>
              <a:t>OPEN INNOVATION —  Theme 2 (AR/VR)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51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980084">
            <a:off x="11913565" y="3642573"/>
            <a:ext cx="5987678" cy="831622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771797">
            <a:off x="14360919" y="-1671243"/>
            <a:ext cx="3461908" cy="5913197"/>
          </a:xfrm>
          <a:custGeom>
            <a:avLst/>
            <a:gdLst/>
            <a:ahLst/>
            <a:cxnLst/>
            <a:rect r="r" b="b" t="t" l="l"/>
            <a:pathLst>
              <a:path h="5913197" w="3461908">
                <a:moveTo>
                  <a:pt x="0" y="0"/>
                </a:moveTo>
                <a:lnTo>
                  <a:pt x="3461908" y="0"/>
                </a:lnTo>
                <a:lnTo>
                  <a:pt x="3461908" y="5913197"/>
                </a:lnTo>
                <a:lnTo>
                  <a:pt x="0" y="59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116578">
            <a:off x="917673" y="-930771"/>
            <a:ext cx="5987678" cy="831622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401042" y="985499"/>
            <a:ext cx="11485916" cy="178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7"/>
              </a:lnSpc>
            </a:pPr>
            <a:r>
              <a:rPr lang="en-US" sz="5090">
                <a:solidFill>
                  <a:srgbClr val="FFFFFF"/>
                </a:solidFill>
                <a:latin typeface="Dingos Stamp"/>
                <a:ea typeface="Dingos Stamp"/>
                <a:cs typeface="Dingos Stamp"/>
                <a:sym typeface="Dingos Stamp"/>
              </a:rPr>
              <a:t>PROBLEM STATEMENT AND SOLUTION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58347" y="5664032"/>
            <a:ext cx="11332464" cy="4320967"/>
            <a:chOff x="0" y="0"/>
            <a:chExt cx="2984682" cy="11380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84682" cy="1138032"/>
            </a:xfrm>
            <a:custGeom>
              <a:avLst/>
              <a:gdLst/>
              <a:ahLst/>
              <a:cxnLst/>
              <a:rect r="r" b="b" t="t" l="l"/>
              <a:pathLst>
                <a:path h="1138032" w="2984682">
                  <a:moveTo>
                    <a:pt x="34841" y="0"/>
                  </a:moveTo>
                  <a:lnTo>
                    <a:pt x="2949840" y="0"/>
                  </a:lnTo>
                  <a:cubicBezTo>
                    <a:pt x="2969083" y="0"/>
                    <a:pt x="2984682" y="15599"/>
                    <a:pt x="2984682" y="34841"/>
                  </a:cubicBezTo>
                  <a:lnTo>
                    <a:pt x="2984682" y="1103191"/>
                  </a:lnTo>
                  <a:cubicBezTo>
                    <a:pt x="2984682" y="1112432"/>
                    <a:pt x="2981011" y="1121294"/>
                    <a:pt x="2974477" y="1127828"/>
                  </a:cubicBezTo>
                  <a:cubicBezTo>
                    <a:pt x="2967943" y="1134362"/>
                    <a:pt x="2959081" y="1138032"/>
                    <a:pt x="2949840" y="1138032"/>
                  </a:cubicBezTo>
                  <a:lnTo>
                    <a:pt x="34841" y="1138032"/>
                  </a:lnTo>
                  <a:cubicBezTo>
                    <a:pt x="25601" y="1138032"/>
                    <a:pt x="16739" y="1134362"/>
                    <a:pt x="10205" y="1127828"/>
                  </a:cubicBezTo>
                  <a:cubicBezTo>
                    <a:pt x="3671" y="1121294"/>
                    <a:pt x="0" y="1112432"/>
                    <a:pt x="0" y="1103191"/>
                  </a:cubicBezTo>
                  <a:lnTo>
                    <a:pt x="0" y="34841"/>
                  </a:lnTo>
                  <a:cubicBezTo>
                    <a:pt x="0" y="25601"/>
                    <a:pt x="3671" y="16739"/>
                    <a:pt x="10205" y="10205"/>
                  </a:cubicBezTo>
                  <a:cubicBezTo>
                    <a:pt x="16739" y="3671"/>
                    <a:pt x="25601" y="0"/>
                    <a:pt x="34841" y="0"/>
                  </a:cubicBezTo>
                  <a:close/>
                </a:path>
              </a:pathLst>
            </a:custGeom>
            <a:solidFill>
              <a:srgbClr val="A8A39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84682" cy="1176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58347" y="1937539"/>
            <a:ext cx="2172737" cy="3591302"/>
          </a:xfrm>
          <a:custGeom>
            <a:avLst/>
            <a:gdLst/>
            <a:ahLst/>
            <a:cxnLst/>
            <a:rect r="r" b="b" t="t" l="l"/>
            <a:pathLst>
              <a:path h="3591302" w="2172737">
                <a:moveTo>
                  <a:pt x="0" y="0"/>
                </a:moveTo>
                <a:lnTo>
                  <a:pt x="2172738" y="0"/>
                </a:lnTo>
                <a:lnTo>
                  <a:pt x="2172738" y="3591302"/>
                </a:lnTo>
                <a:lnTo>
                  <a:pt x="0" y="3591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7741" y="254908"/>
            <a:ext cx="4607707" cy="1030448"/>
            <a:chOff x="0" y="0"/>
            <a:chExt cx="6143609" cy="137393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287993" y="198919"/>
              <a:ext cx="4855616" cy="801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5"/>
                </a:lnSpc>
              </a:pPr>
              <a:r>
                <a:rPr lang="en-US" sz="3568">
                  <a:solidFill>
                    <a:srgbClr val="FFFFFF"/>
                  </a:solidFill>
                  <a:latin typeface="Intro"/>
                  <a:ea typeface="Intro"/>
                  <a:cs typeface="Intro"/>
                  <a:sym typeface="Intro"/>
                </a:rPr>
                <a:t>HACK KRMU 5.0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1697" cy="1373930"/>
            </a:xfrm>
            <a:custGeom>
              <a:avLst/>
              <a:gdLst/>
              <a:ahLst/>
              <a:cxnLst/>
              <a:rect r="r" b="b" t="t" l="l"/>
              <a:pathLst>
                <a:path h="1373930" w="1311697">
                  <a:moveTo>
                    <a:pt x="0" y="0"/>
                  </a:moveTo>
                  <a:lnTo>
                    <a:pt x="1311697" y="0"/>
                  </a:lnTo>
                  <a:lnTo>
                    <a:pt x="1311697" y="1373930"/>
                  </a:lnTo>
                  <a:lnTo>
                    <a:pt x="0" y="1373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744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038210" y="5908680"/>
            <a:ext cx="4612438" cy="3938780"/>
          </a:xfrm>
          <a:custGeom>
            <a:avLst/>
            <a:gdLst/>
            <a:ahLst/>
            <a:cxnLst/>
            <a:rect r="r" b="b" t="t" l="l"/>
            <a:pathLst>
              <a:path h="3938780" w="4612438">
                <a:moveTo>
                  <a:pt x="0" y="0"/>
                </a:moveTo>
                <a:lnTo>
                  <a:pt x="4612438" y="0"/>
                </a:lnTo>
                <a:lnTo>
                  <a:pt x="4612438" y="3938780"/>
                </a:lnTo>
                <a:lnTo>
                  <a:pt x="0" y="3938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18" t="-3466" r="-3289" b="-269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30123" y="2800852"/>
            <a:ext cx="13441567" cy="286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711"/>
              </a:lnSpc>
            </a:pPr>
            <a:r>
              <a:rPr lang="en-US" b="true" sz="2959" i="true">
                <a:solidFill>
                  <a:srgbClr val="D4CFC6"/>
                </a:solidFill>
                <a:latin typeface="Amaranth Bold Italics"/>
                <a:ea typeface="Amaranth Bold Italics"/>
                <a:cs typeface="Amaranth Bold Italics"/>
                <a:sym typeface="Amaranth Bold Italics"/>
              </a:rPr>
              <a:t>CLASSICAL INDIAN DANCE </a:t>
            </a:r>
            <a:r>
              <a:rPr lang="en-US" b="true" sz="2959" i="true" strike="noStrike" u="none">
                <a:solidFill>
                  <a:srgbClr val="D4CFC6"/>
                </a:solidFill>
                <a:latin typeface="Amaranth Bold Italics"/>
                <a:ea typeface="Amaranth Bold Italics"/>
                <a:cs typeface="Amaranth Bold Italics"/>
                <a:sym typeface="Amaranth Bold Italics"/>
              </a:rPr>
              <a:t>DEMANDS PRECISE POSTURE, MUDRAS &amp; FOOTWORK. LEARNERS WITHOUT EXPERT GUIDANCE STRUGGLE TO SPOT &amp; FIX MISTAKES IN REAL-TIME → SLOW PROGRESS + INCORRECT TECHNIQUE.</a:t>
            </a:r>
          </a:p>
          <a:p>
            <a:pPr algn="just" marL="0" indent="0" lvl="0">
              <a:lnSpc>
                <a:spcPts val="571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58347" y="6311732"/>
            <a:ext cx="10641625" cy="38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</a:p>
          <a:p>
            <a:pPr algn="l" marL="661501" indent="-330750" lvl="1">
              <a:lnSpc>
                <a:spcPts val="3646"/>
              </a:lnSpc>
              <a:buFont typeface="Arial"/>
              <a:buChar char="•"/>
            </a:pPr>
            <a:r>
              <a:rPr lang="en-US" b="true" sz="3063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Real-time posture, expression &amp; hitbox feedback using browser-based AI</a:t>
            </a:r>
          </a:p>
          <a:p>
            <a:pPr algn="l" marL="661501" indent="-330750" lvl="1">
              <a:lnSpc>
                <a:spcPts val="3646"/>
              </a:lnSpc>
              <a:buFont typeface="Arial"/>
              <a:buChar char="•"/>
            </a:pPr>
            <a:r>
              <a:rPr lang="en-US" b="true" sz="3063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Beginner → Advanced levels with progressive skill sets</a:t>
            </a:r>
          </a:p>
          <a:p>
            <a:pPr algn="l" marL="661501" indent="-330750" lvl="1">
              <a:lnSpc>
                <a:spcPts val="3646"/>
              </a:lnSpc>
              <a:buFont typeface="Arial"/>
              <a:buChar char="•"/>
            </a:pPr>
            <a:r>
              <a:rPr lang="en-US" b="true" sz="3063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Instant correction &amp; scoring: Posture (e.g. 93%), Expression, Position Accuracy</a:t>
            </a:r>
          </a:p>
          <a:p>
            <a:pPr algn="l" marL="661501" indent="-330750" lvl="1">
              <a:lnSpc>
                <a:spcPts val="3646"/>
              </a:lnSpc>
              <a:buFont typeface="Arial"/>
              <a:buChar char="•"/>
            </a:pPr>
            <a:r>
              <a:rPr lang="en-US" b="true" sz="3063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Accessible anywhere – no guru needed</a:t>
            </a:r>
          </a:p>
          <a:p>
            <a:pPr algn="l">
              <a:lnSpc>
                <a:spcPts val="3646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6095062" y="5143500"/>
            <a:ext cx="2328476" cy="4944639"/>
          </a:xfrm>
          <a:custGeom>
            <a:avLst/>
            <a:gdLst/>
            <a:ahLst/>
            <a:cxnLst/>
            <a:rect r="r" b="b" t="t" l="l"/>
            <a:pathLst>
              <a:path h="4944639" w="2328476">
                <a:moveTo>
                  <a:pt x="2328476" y="0"/>
                </a:moveTo>
                <a:lnTo>
                  <a:pt x="0" y="0"/>
                </a:lnTo>
                <a:lnTo>
                  <a:pt x="0" y="4944639"/>
                </a:lnTo>
                <a:lnTo>
                  <a:pt x="2328476" y="4944639"/>
                </a:lnTo>
                <a:lnTo>
                  <a:pt x="232847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03767" y="5237654"/>
            <a:ext cx="10641625" cy="215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0"/>
              </a:lnSpc>
            </a:pPr>
          </a:p>
          <a:p>
            <a:pPr algn="l">
              <a:lnSpc>
                <a:spcPts val="3879"/>
              </a:lnSpc>
            </a:pPr>
            <a:r>
              <a:rPr lang="en-US" sz="3259" b="true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Kaladrishti –– AI-powered self-learning platform for Indian classical dance -</a:t>
            </a:r>
          </a:p>
          <a:p>
            <a:pPr algn="l">
              <a:lnSpc>
                <a:spcPts val="38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51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339627">
            <a:off x="11677377" y="3212750"/>
            <a:ext cx="5987678" cy="831622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771797">
            <a:off x="14801669" y="-1412930"/>
            <a:ext cx="3461908" cy="5913197"/>
          </a:xfrm>
          <a:custGeom>
            <a:avLst/>
            <a:gdLst/>
            <a:ahLst/>
            <a:cxnLst/>
            <a:rect r="r" b="b" t="t" l="l"/>
            <a:pathLst>
              <a:path h="5913197" w="3461908">
                <a:moveTo>
                  <a:pt x="0" y="0"/>
                </a:moveTo>
                <a:lnTo>
                  <a:pt x="3461908" y="0"/>
                </a:lnTo>
                <a:lnTo>
                  <a:pt x="3461908" y="5913197"/>
                </a:lnTo>
                <a:lnTo>
                  <a:pt x="0" y="59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320922">
            <a:off x="480812" y="-946616"/>
            <a:ext cx="5987678" cy="831622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70188" y="2549610"/>
            <a:ext cx="14240567" cy="6843737"/>
            <a:chOff x="0" y="0"/>
            <a:chExt cx="18987423" cy="9124982"/>
          </a:xfrm>
        </p:grpSpPr>
        <p:grpSp>
          <p:nvGrpSpPr>
            <p:cNvPr name="Group 6" id="6"/>
            <p:cNvGrpSpPr/>
            <p:nvPr/>
          </p:nvGrpSpPr>
          <p:grpSpPr>
            <a:xfrm rot="5400000">
              <a:off x="8636082" y="-8636082"/>
              <a:ext cx="1637243" cy="18909407"/>
              <a:chOff x="0" y="0"/>
              <a:chExt cx="261476" cy="301993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1476" cy="2988070"/>
              </a:xfrm>
              <a:custGeom>
                <a:avLst/>
                <a:gdLst/>
                <a:ahLst/>
                <a:cxnLst/>
                <a:rect r="r" b="b" t="t" l="l"/>
                <a:pathLst>
                  <a:path h="2988070" w="261476">
                    <a:moveTo>
                      <a:pt x="0" y="56547"/>
                    </a:moveTo>
                    <a:lnTo>
                      <a:pt x="0" y="2747488"/>
                    </a:lnTo>
                    <a:cubicBezTo>
                      <a:pt x="0" y="2784478"/>
                      <a:pt x="10130" y="2820762"/>
                      <a:pt x="29290" y="2852404"/>
                    </a:cubicBezTo>
                    <a:lnTo>
                      <a:pt x="101448" y="2971565"/>
                    </a:lnTo>
                    <a:cubicBezTo>
                      <a:pt x="107653" y="2981811"/>
                      <a:pt x="118760" y="2988070"/>
                      <a:pt x="130738" y="2988070"/>
                    </a:cubicBezTo>
                    <a:cubicBezTo>
                      <a:pt x="142716" y="2988070"/>
                      <a:pt x="153824" y="2981811"/>
                      <a:pt x="160028" y="2971565"/>
                    </a:cubicBezTo>
                    <a:lnTo>
                      <a:pt x="232186" y="2852404"/>
                    </a:lnTo>
                    <a:cubicBezTo>
                      <a:pt x="251347" y="2820762"/>
                      <a:pt x="261476" y="2784478"/>
                      <a:pt x="261476" y="2747488"/>
                    </a:cubicBezTo>
                    <a:lnTo>
                      <a:pt x="261476" y="56547"/>
                    </a:lnTo>
                    <a:cubicBezTo>
                      <a:pt x="261476" y="25317"/>
                      <a:pt x="236160" y="0"/>
                      <a:pt x="204930" y="0"/>
                    </a:cubicBezTo>
                    <a:lnTo>
                      <a:pt x="56547" y="0"/>
                    </a:lnTo>
                    <a:cubicBezTo>
                      <a:pt x="25317" y="0"/>
                      <a:pt x="0" y="25317"/>
                      <a:pt x="0" y="56547"/>
                    </a:cubicBezTo>
                    <a:close/>
                  </a:path>
                </a:pathLst>
              </a:custGeom>
              <a:solidFill>
                <a:srgbClr val="FEF1D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700"/>
                <a:ext cx="261476" cy="28040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400000">
              <a:off x="8636082" y="-6608570"/>
              <a:ext cx="1637243" cy="18909407"/>
              <a:chOff x="0" y="0"/>
              <a:chExt cx="261476" cy="301993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1476" cy="2988070"/>
              </a:xfrm>
              <a:custGeom>
                <a:avLst/>
                <a:gdLst/>
                <a:ahLst/>
                <a:cxnLst/>
                <a:rect r="r" b="b" t="t" l="l"/>
                <a:pathLst>
                  <a:path h="2988070" w="261476">
                    <a:moveTo>
                      <a:pt x="0" y="56547"/>
                    </a:moveTo>
                    <a:lnTo>
                      <a:pt x="0" y="2747488"/>
                    </a:lnTo>
                    <a:cubicBezTo>
                      <a:pt x="0" y="2784478"/>
                      <a:pt x="10130" y="2820762"/>
                      <a:pt x="29290" y="2852404"/>
                    </a:cubicBezTo>
                    <a:lnTo>
                      <a:pt x="101448" y="2971565"/>
                    </a:lnTo>
                    <a:cubicBezTo>
                      <a:pt x="107653" y="2981811"/>
                      <a:pt x="118760" y="2988070"/>
                      <a:pt x="130738" y="2988070"/>
                    </a:cubicBezTo>
                    <a:cubicBezTo>
                      <a:pt x="142716" y="2988070"/>
                      <a:pt x="153824" y="2981811"/>
                      <a:pt x="160028" y="2971565"/>
                    </a:cubicBezTo>
                    <a:lnTo>
                      <a:pt x="232186" y="2852404"/>
                    </a:lnTo>
                    <a:cubicBezTo>
                      <a:pt x="251347" y="2820762"/>
                      <a:pt x="261476" y="2784478"/>
                      <a:pt x="261476" y="2747488"/>
                    </a:cubicBezTo>
                    <a:lnTo>
                      <a:pt x="261476" y="56547"/>
                    </a:lnTo>
                    <a:cubicBezTo>
                      <a:pt x="261476" y="25317"/>
                      <a:pt x="236160" y="0"/>
                      <a:pt x="204930" y="0"/>
                    </a:cubicBezTo>
                    <a:lnTo>
                      <a:pt x="56547" y="0"/>
                    </a:lnTo>
                    <a:cubicBezTo>
                      <a:pt x="25317" y="0"/>
                      <a:pt x="0" y="25317"/>
                      <a:pt x="0" y="56547"/>
                    </a:cubicBezTo>
                    <a:close/>
                  </a:path>
                </a:pathLst>
              </a:custGeom>
              <a:solidFill>
                <a:srgbClr val="FEF1D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700"/>
                <a:ext cx="261476" cy="28040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5400000">
              <a:off x="8636082" y="-4817470"/>
              <a:ext cx="1637243" cy="18909407"/>
              <a:chOff x="0" y="0"/>
              <a:chExt cx="261476" cy="301993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61476" cy="2988070"/>
              </a:xfrm>
              <a:custGeom>
                <a:avLst/>
                <a:gdLst/>
                <a:ahLst/>
                <a:cxnLst/>
                <a:rect r="r" b="b" t="t" l="l"/>
                <a:pathLst>
                  <a:path h="2988070" w="261476">
                    <a:moveTo>
                      <a:pt x="0" y="56547"/>
                    </a:moveTo>
                    <a:lnTo>
                      <a:pt x="0" y="2747488"/>
                    </a:lnTo>
                    <a:cubicBezTo>
                      <a:pt x="0" y="2784478"/>
                      <a:pt x="10130" y="2820762"/>
                      <a:pt x="29290" y="2852404"/>
                    </a:cubicBezTo>
                    <a:lnTo>
                      <a:pt x="101448" y="2971565"/>
                    </a:lnTo>
                    <a:cubicBezTo>
                      <a:pt x="107653" y="2981811"/>
                      <a:pt x="118760" y="2988070"/>
                      <a:pt x="130738" y="2988070"/>
                    </a:cubicBezTo>
                    <a:cubicBezTo>
                      <a:pt x="142716" y="2988070"/>
                      <a:pt x="153824" y="2981811"/>
                      <a:pt x="160028" y="2971565"/>
                    </a:cubicBezTo>
                    <a:lnTo>
                      <a:pt x="232186" y="2852404"/>
                    </a:lnTo>
                    <a:cubicBezTo>
                      <a:pt x="251347" y="2820762"/>
                      <a:pt x="261476" y="2784478"/>
                      <a:pt x="261476" y="2747488"/>
                    </a:cubicBezTo>
                    <a:lnTo>
                      <a:pt x="261476" y="56547"/>
                    </a:lnTo>
                    <a:cubicBezTo>
                      <a:pt x="261476" y="25317"/>
                      <a:pt x="236160" y="0"/>
                      <a:pt x="204930" y="0"/>
                    </a:cubicBezTo>
                    <a:lnTo>
                      <a:pt x="56547" y="0"/>
                    </a:lnTo>
                    <a:cubicBezTo>
                      <a:pt x="25317" y="0"/>
                      <a:pt x="0" y="25317"/>
                      <a:pt x="0" y="56547"/>
                    </a:cubicBezTo>
                    <a:close/>
                  </a:path>
                </a:pathLst>
              </a:custGeom>
              <a:solidFill>
                <a:srgbClr val="FEF1D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700"/>
                <a:ext cx="261476" cy="28040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5400000">
              <a:off x="8636082" y="-3040527"/>
              <a:ext cx="1637243" cy="18909407"/>
              <a:chOff x="0" y="0"/>
              <a:chExt cx="261476" cy="301993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61476" cy="2988070"/>
              </a:xfrm>
              <a:custGeom>
                <a:avLst/>
                <a:gdLst/>
                <a:ahLst/>
                <a:cxnLst/>
                <a:rect r="r" b="b" t="t" l="l"/>
                <a:pathLst>
                  <a:path h="2988070" w="261476">
                    <a:moveTo>
                      <a:pt x="0" y="56547"/>
                    </a:moveTo>
                    <a:lnTo>
                      <a:pt x="0" y="2747488"/>
                    </a:lnTo>
                    <a:cubicBezTo>
                      <a:pt x="0" y="2784478"/>
                      <a:pt x="10130" y="2820762"/>
                      <a:pt x="29290" y="2852404"/>
                    </a:cubicBezTo>
                    <a:lnTo>
                      <a:pt x="101448" y="2971565"/>
                    </a:lnTo>
                    <a:cubicBezTo>
                      <a:pt x="107653" y="2981811"/>
                      <a:pt x="118760" y="2988070"/>
                      <a:pt x="130738" y="2988070"/>
                    </a:cubicBezTo>
                    <a:cubicBezTo>
                      <a:pt x="142716" y="2988070"/>
                      <a:pt x="153824" y="2981811"/>
                      <a:pt x="160028" y="2971565"/>
                    </a:cubicBezTo>
                    <a:lnTo>
                      <a:pt x="232186" y="2852404"/>
                    </a:lnTo>
                    <a:cubicBezTo>
                      <a:pt x="251347" y="2820762"/>
                      <a:pt x="261476" y="2784478"/>
                      <a:pt x="261476" y="2747488"/>
                    </a:cubicBezTo>
                    <a:lnTo>
                      <a:pt x="261476" y="56547"/>
                    </a:lnTo>
                    <a:cubicBezTo>
                      <a:pt x="261476" y="25317"/>
                      <a:pt x="236160" y="0"/>
                      <a:pt x="204930" y="0"/>
                    </a:cubicBezTo>
                    <a:lnTo>
                      <a:pt x="56547" y="0"/>
                    </a:lnTo>
                    <a:cubicBezTo>
                      <a:pt x="25317" y="0"/>
                      <a:pt x="0" y="25317"/>
                      <a:pt x="0" y="56547"/>
                    </a:cubicBezTo>
                    <a:close/>
                  </a:path>
                </a:pathLst>
              </a:custGeom>
              <a:solidFill>
                <a:srgbClr val="FEF1D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700"/>
                <a:ext cx="261476" cy="28040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5400000">
              <a:off x="8714098" y="-1148342"/>
              <a:ext cx="1637243" cy="18909407"/>
              <a:chOff x="0" y="0"/>
              <a:chExt cx="261476" cy="301993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61476" cy="2988070"/>
              </a:xfrm>
              <a:custGeom>
                <a:avLst/>
                <a:gdLst/>
                <a:ahLst/>
                <a:cxnLst/>
                <a:rect r="r" b="b" t="t" l="l"/>
                <a:pathLst>
                  <a:path h="2988070" w="261476">
                    <a:moveTo>
                      <a:pt x="0" y="56547"/>
                    </a:moveTo>
                    <a:lnTo>
                      <a:pt x="0" y="2747488"/>
                    </a:lnTo>
                    <a:cubicBezTo>
                      <a:pt x="0" y="2784478"/>
                      <a:pt x="10130" y="2820762"/>
                      <a:pt x="29290" y="2852404"/>
                    </a:cubicBezTo>
                    <a:lnTo>
                      <a:pt x="101448" y="2971565"/>
                    </a:lnTo>
                    <a:cubicBezTo>
                      <a:pt x="107653" y="2981811"/>
                      <a:pt x="118760" y="2988070"/>
                      <a:pt x="130738" y="2988070"/>
                    </a:cubicBezTo>
                    <a:cubicBezTo>
                      <a:pt x="142716" y="2988070"/>
                      <a:pt x="153824" y="2981811"/>
                      <a:pt x="160028" y="2971565"/>
                    </a:cubicBezTo>
                    <a:lnTo>
                      <a:pt x="232186" y="2852404"/>
                    </a:lnTo>
                    <a:cubicBezTo>
                      <a:pt x="251347" y="2820762"/>
                      <a:pt x="261476" y="2784478"/>
                      <a:pt x="261476" y="2747488"/>
                    </a:cubicBezTo>
                    <a:lnTo>
                      <a:pt x="261476" y="56547"/>
                    </a:lnTo>
                    <a:cubicBezTo>
                      <a:pt x="261476" y="25317"/>
                      <a:pt x="236160" y="0"/>
                      <a:pt x="204930" y="0"/>
                    </a:cubicBezTo>
                    <a:lnTo>
                      <a:pt x="56547" y="0"/>
                    </a:lnTo>
                    <a:cubicBezTo>
                      <a:pt x="25317" y="0"/>
                      <a:pt x="0" y="25317"/>
                      <a:pt x="0" y="56547"/>
                    </a:cubicBezTo>
                    <a:close/>
                  </a:path>
                </a:pathLst>
              </a:custGeom>
              <a:solidFill>
                <a:srgbClr val="FEF1D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2700"/>
                <a:ext cx="261476" cy="28040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501786" y="2597528"/>
            <a:ext cx="1325482" cy="6798638"/>
            <a:chOff x="0" y="0"/>
            <a:chExt cx="1767309" cy="9064851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767309" cy="1637243"/>
              <a:chOff x="0" y="0"/>
              <a:chExt cx="452394" cy="4191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22543" y="0"/>
                <a:ext cx="429851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29851">
                    <a:moveTo>
                      <a:pt x="386077" y="0"/>
                    </a:moveTo>
                    <a:lnTo>
                      <a:pt x="210263" y="0"/>
                    </a:lnTo>
                    <a:cubicBezTo>
                      <a:pt x="169865" y="0"/>
                      <a:pt x="131638" y="18285"/>
                      <a:pt x="106285" y="49736"/>
                    </a:cubicBezTo>
                    <a:lnTo>
                      <a:pt x="17550" y="159814"/>
                    </a:lnTo>
                    <a:cubicBezTo>
                      <a:pt x="-5850" y="188842"/>
                      <a:pt x="-5850" y="230258"/>
                      <a:pt x="17550" y="259286"/>
                    </a:cubicBezTo>
                    <a:lnTo>
                      <a:pt x="106285" y="369364"/>
                    </a:lnTo>
                    <a:cubicBezTo>
                      <a:pt x="131638" y="400815"/>
                      <a:pt x="169865" y="419100"/>
                      <a:pt x="210263" y="419100"/>
                    </a:cubicBezTo>
                    <a:lnTo>
                      <a:pt x="386077" y="419100"/>
                    </a:lnTo>
                    <a:cubicBezTo>
                      <a:pt x="386077" y="419100"/>
                      <a:pt x="429851" y="357188"/>
                      <a:pt x="429851" y="209550"/>
                    </a:cubicBezTo>
                    <a:cubicBezTo>
                      <a:pt x="429851" y="61912"/>
                      <a:pt x="386077" y="0"/>
                      <a:pt x="386077" y="0"/>
                    </a:cubicBezTo>
                    <a:close/>
                  </a:path>
                </a:pathLst>
              </a:custGeom>
              <a:solidFill>
                <a:srgbClr val="A8A39D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84150" y="-95250"/>
                <a:ext cx="223794" cy="514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439"/>
                  </a:lnSpc>
                </a:pPr>
                <a:r>
                  <a:rPr lang="en-US" b="true" sz="4599">
                    <a:solidFill>
                      <a:srgbClr val="000000"/>
                    </a:solidFill>
                    <a:latin typeface="Amaranth Bold"/>
                    <a:ea typeface="Amaranth Bold"/>
                    <a:cs typeface="Amaranth Bold"/>
                    <a:sym typeface="Amaranth Bold"/>
                  </a:rPr>
                  <a:t>1.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1856902"/>
              <a:ext cx="1767309" cy="1637243"/>
              <a:chOff x="0" y="0"/>
              <a:chExt cx="452394" cy="4191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22543" y="0"/>
                <a:ext cx="429851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29851">
                    <a:moveTo>
                      <a:pt x="386077" y="0"/>
                    </a:moveTo>
                    <a:lnTo>
                      <a:pt x="210263" y="0"/>
                    </a:lnTo>
                    <a:cubicBezTo>
                      <a:pt x="169865" y="0"/>
                      <a:pt x="131638" y="18285"/>
                      <a:pt x="106285" y="49736"/>
                    </a:cubicBezTo>
                    <a:lnTo>
                      <a:pt x="17550" y="159814"/>
                    </a:lnTo>
                    <a:cubicBezTo>
                      <a:pt x="-5850" y="188842"/>
                      <a:pt x="-5850" y="230258"/>
                      <a:pt x="17550" y="259286"/>
                    </a:cubicBezTo>
                    <a:lnTo>
                      <a:pt x="106285" y="369364"/>
                    </a:lnTo>
                    <a:cubicBezTo>
                      <a:pt x="131638" y="400815"/>
                      <a:pt x="169865" y="419100"/>
                      <a:pt x="210263" y="419100"/>
                    </a:cubicBezTo>
                    <a:lnTo>
                      <a:pt x="386077" y="419100"/>
                    </a:lnTo>
                    <a:cubicBezTo>
                      <a:pt x="386077" y="419100"/>
                      <a:pt x="429851" y="357188"/>
                      <a:pt x="429851" y="209550"/>
                    </a:cubicBezTo>
                    <a:cubicBezTo>
                      <a:pt x="429851" y="61912"/>
                      <a:pt x="386077" y="0"/>
                      <a:pt x="386077" y="0"/>
                    </a:cubicBezTo>
                    <a:close/>
                  </a:path>
                </a:pathLst>
              </a:custGeom>
              <a:solidFill>
                <a:srgbClr val="A8A39D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84150" y="-95250"/>
                <a:ext cx="223794" cy="514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439"/>
                  </a:lnSpc>
                </a:pPr>
                <a:r>
                  <a:rPr lang="en-US" b="true" sz="4599">
                    <a:solidFill>
                      <a:srgbClr val="000000"/>
                    </a:solidFill>
                    <a:latin typeface="Amaranth Bold"/>
                    <a:ea typeface="Amaranth Bold"/>
                    <a:cs typeface="Amaranth Bold"/>
                    <a:sym typeface="Amaranth Bold"/>
                  </a:rPr>
                  <a:t>2.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3713804"/>
              <a:ext cx="1767309" cy="1637243"/>
              <a:chOff x="0" y="0"/>
              <a:chExt cx="452394" cy="4191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22543" y="0"/>
                <a:ext cx="429851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29851">
                    <a:moveTo>
                      <a:pt x="386077" y="0"/>
                    </a:moveTo>
                    <a:lnTo>
                      <a:pt x="210263" y="0"/>
                    </a:lnTo>
                    <a:cubicBezTo>
                      <a:pt x="169865" y="0"/>
                      <a:pt x="131638" y="18285"/>
                      <a:pt x="106285" y="49736"/>
                    </a:cubicBezTo>
                    <a:lnTo>
                      <a:pt x="17550" y="159814"/>
                    </a:lnTo>
                    <a:cubicBezTo>
                      <a:pt x="-5850" y="188842"/>
                      <a:pt x="-5850" y="230258"/>
                      <a:pt x="17550" y="259286"/>
                    </a:cubicBezTo>
                    <a:lnTo>
                      <a:pt x="106285" y="369364"/>
                    </a:lnTo>
                    <a:cubicBezTo>
                      <a:pt x="131638" y="400815"/>
                      <a:pt x="169865" y="419100"/>
                      <a:pt x="210263" y="419100"/>
                    </a:cubicBezTo>
                    <a:lnTo>
                      <a:pt x="386077" y="419100"/>
                    </a:lnTo>
                    <a:cubicBezTo>
                      <a:pt x="386077" y="419100"/>
                      <a:pt x="429851" y="357188"/>
                      <a:pt x="429851" y="209550"/>
                    </a:cubicBezTo>
                    <a:cubicBezTo>
                      <a:pt x="429851" y="61912"/>
                      <a:pt x="386077" y="0"/>
                      <a:pt x="386077" y="0"/>
                    </a:cubicBezTo>
                    <a:close/>
                  </a:path>
                </a:pathLst>
              </a:custGeom>
              <a:solidFill>
                <a:srgbClr val="A8A39D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84150" y="-95250"/>
                <a:ext cx="223794" cy="514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439"/>
                  </a:lnSpc>
                </a:pPr>
                <a:r>
                  <a:rPr lang="en-US" b="true" sz="4599">
                    <a:solidFill>
                      <a:srgbClr val="000000"/>
                    </a:solidFill>
                    <a:latin typeface="Amaranth Bold"/>
                    <a:ea typeface="Amaranth Bold"/>
                    <a:cs typeface="Amaranth Bold"/>
                    <a:sym typeface="Amaranth Bold"/>
                  </a:rPr>
                  <a:t>3.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5570706"/>
              <a:ext cx="1767309" cy="1637243"/>
              <a:chOff x="0" y="0"/>
              <a:chExt cx="452394" cy="4191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22543" y="0"/>
                <a:ext cx="429851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29851">
                    <a:moveTo>
                      <a:pt x="386077" y="0"/>
                    </a:moveTo>
                    <a:lnTo>
                      <a:pt x="210263" y="0"/>
                    </a:lnTo>
                    <a:cubicBezTo>
                      <a:pt x="169865" y="0"/>
                      <a:pt x="131638" y="18285"/>
                      <a:pt x="106285" y="49736"/>
                    </a:cubicBezTo>
                    <a:lnTo>
                      <a:pt x="17550" y="159814"/>
                    </a:lnTo>
                    <a:cubicBezTo>
                      <a:pt x="-5850" y="188842"/>
                      <a:pt x="-5850" y="230258"/>
                      <a:pt x="17550" y="259286"/>
                    </a:cubicBezTo>
                    <a:lnTo>
                      <a:pt x="106285" y="369364"/>
                    </a:lnTo>
                    <a:cubicBezTo>
                      <a:pt x="131638" y="400815"/>
                      <a:pt x="169865" y="419100"/>
                      <a:pt x="210263" y="419100"/>
                    </a:cubicBezTo>
                    <a:lnTo>
                      <a:pt x="386077" y="419100"/>
                    </a:lnTo>
                    <a:cubicBezTo>
                      <a:pt x="386077" y="419100"/>
                      <a:pt x="429851" y="357188"/>
                      <a:pt x="429851" y="209550"/>
                    </a:cubicBezTo>
                    <a:cubicBezTo>
                      <a:pt x="429851" y="61912"/>
                      <a:pt x="386077" y="0"/>
                      <a:pt x="386077" y="0"/>
                    </a:cubicBezTo>
                    <a:close/>
                  </a:path>
                </a:pathLst>
              </a:custGeom>
              <a:solidFill>
                <a:srgbClr val="A8A39D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84150" y="-95250"/>
                <a:ext cx="223794" cy="514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439"/>
                  </a:lnSpc>
                </a:pPr>
                <a:r>
                  <a:rPr lang="en-US" b="true" sz="4599">
                    <a:solidFill>
                      <a:srgbClr val="000000"/>
                    </a:solidFill>
                    <a:latin typeface="Amaranth Bold"/>
                    <a:ea typeface="Amaranth Bold"/>
                    <a:cs typeface="Amaranth Bold"/>
                    <a:sym typeface="Amaranth Bold"/>
                  </a:rPr>
                  <a:t>4.</a:t>
                </a: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7427609"/>
              <a:ext cx="1767309" cy="1637243"/>
              <a:chOff x="0" y="0"/>
              <a:chExt cx="452394" cy="4191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22543" y="0"/>
                <a:ext cx="429851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29851">
                    <a:moveTo>
                      <a:pt x="386077" y="0"/>
                    </a:moveTo>
                    <a:lnTo>
                      <a:pt x="210263" y="0"/>
                    </a:lnTo>
                    <a:cubicBezTo>
                      <a:pt x="169865" y="0"/>
                      <a:pt x="131638" y="18285"/>
                      <a:pt x="106285" y="49736"/>
                    </a:cubicBezTo>
                    <a:lnTo>
                      <a:pt x="17550" y="159814"/>
                    </a:lnTo>
                    <a:cubicBezTo>
                      <a:pt x="-5850" y="188842"/>
                      <a:pt x="-5850" y="230258"/>
                      <a:pt x="17550" y="259286"/>
                    </a:cubicBezTo>
                    <a:lnTo>
                      <a:pt x="106285" y="369364"/>
                    </a:lnTo>
                    <a:cubicBezTo>
                      <a:pt x="131638" y="400815"/>
                      <a:pt x="169865" y="419100"/>
                      <a:pt x="210263" y="419100"/>
                    </a:cubicBezTo>
                    <a:lnTo>
                      <a:pt x="386077" y="419100"/>
                    </a:lnTo>
                    <a:cubicBezTo>
                      <a:pt x="386077" y="419100"/>
                      <a:pt x="429851" y="357188"/>
                      <a:pt x="429851" y="209550"/>
                    </a:cubicBezTo>
                    <a:cubicBezTo>
                      <a:pt x="429851" y="61912"/>
                      <a:pt x="386077" y="0"/>
                      <a:pt x="386077" y="0"/>
                    </a:cubicBezTo>
                    <a:close/>
                  </a:path>
                </a:pathLst>
              </a:custGeom>
              <a:solidFill>
                <a:srgbClr val="A8A39D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184150" y="-95250"/>
                <a:ext cx="223794" cy="514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439"/>
                  </a:lnSpc>
                </a:pPr>
                <a:r>
                  <a:rPr lang="en-US" b="true" sz="4599">
                    <a:solidFill>
                      <a:srgbClr val="000000"/>
                    </a:solidFill>
                    <a:latin typeface="Amaranth Bold"/>
                    <a:ea typeface="Amaranth Bold"/>
                    <a:cs typeface="Amaranth Bold"/>
                    <a:sym typeface="Amaranth Bold"/>
                  </a:rPr>
                  <a:t>5.</a:t>
                </a:r>
              </a:p>
            </p:txBody>
          </p:sp>
        </p:grpSp>
      </p:grpSp>
      <p:sp>
        <p:nvSpPr>
          <p:cNvPr name="Freeform 37" id="37"/>
          <p:cNvSpPr/>
          <p:nvPr/>
        </p:nvSpPr>
        <p:spPr>
          <a:xfrm flipH="false" flipV="false" rot="0">
            <a:off x="14655225" y="3583647"/>
            <a:ext cx="3628190" cy="6703353"/>
          </a:xfrm>
          <a:custGeom>
            <a:avLst/>
            <a:gdLst/>
            <a:ahLst/>
            <a:cxnLst/>
            <a:rect r="r" b="b" t="t" l="l"/>
            <a:pathLst>
              <a:path h="6703353" w="3628190">
                <a:moveTo>
                  <a:pt x="0" y="0"/>
                </a:moveTo>
                <a:lnTo>
                  <a:pt x="3628190" y="0"/>
                </a:lnTo>
                <a:lnTo>
                  <a:pt x="3628190" y="6703353"/>
                </a:lnTo>
                <a:lnTo>
                  <a:pt x="0" y="6703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343575" y="789060"/>
            <a:ext cx="757475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Dingos Stamp"/>
                <a:ea typeface="Dingos Stamp"/>
                <a:cs typeface="Dingos Stamp"/>
                <a:sym typeface="Dingos Stamp"/>
              </a:rPr>
              <a:t>SOLUTION FLOW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37712" y="2579088"/>
            <a:ext cx="13642048" cy="119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b="true" sz="3454">
                <a:solidFill>
                  <a:srgbClr val="3B5273"/>
                </a:solidFill>
                <a:latin typeface="Amaranth Bold"/>
                <a:ea typeface="Amaranth Bold"/>
                <a:cs typeface="Amaranth Bold"/>
                <a:sym typeface="Amaranth Bold"/>
              </a:rPr>
              <a:t>CAPTURE &amp; DETECT: REC</a:t>
            </a:r>
            <a:r>
              <a:rPr lang="en-US" b="true" sz="3454">
                <a:solidFill>
                  <a:srgbClr val="3B5273"/>
                </a:solidFill>
                <a:latin typeface="Amaranth Bold"/>
                <a:ea typeface="Amaranth Bold"/>
                <a:cs typeface="Amaranth Bold"/>
                <a:sym typeface="Amaranth Bold"/>
              </a:rPr>
              <a:t>ORD DANCE AND EXTRACT FULL-BODY KEYPOINTS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118508" y="4080990"/>
            <a:ext cx="13514949" cy="119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b="true" sz="3454">
                <a:solidFill>
                  <a:srgbClr val="3B5273"/>
                </a:solidFill>
                <a:latin typeface="Amaranth Bold"/>
                <a:ea typeface="Amaranth Bold"/>
                <a:cs typeface="Amaranth Bold"/>
                <a:sym typeface="Amaranth Bold"/>
              </a:rPr>
              <a:t>PROCESS &amp; ANALYZE: CLEAN</a:t>
            </a:r>
            <a:r>
              <a:rPr lang="en-US" b="true" sz="3454">
                <a:solidFill>
                  <a:srgbClr val="3B5273"/>
                </a:solidFill>
                <a:latin typeface="Amaranth Bold"/>
                <a:ea typeface="Amaranth Bold"/>
                <a:cs typeface="Amaranth Bold"/>
                <a:sym typeface="Amaranth Bold"/>
              </a:rPr>
              <a:t> DATA AND EXTRACT MOVEMENT FEATURES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877511" y="5456725"/>
            <a:ext cx="13274732" cy="119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  <a:spcBef>
                <a:spcPct val="0"/>
              </a:spcBef>
            </a:pPr>
            <a:r>
              <a:rPr lang="en-US" b="true" sz="3450">
                <a:solidFill>
                  <a:srgbClr val="3B5273"/>
                </a:solidFill>
                <a:latin typeface="Amaranth Bold"/>
                <a:ea typeface="Amaranth Bold"/>
                <a:cs typeface="Amaranth Bold"/>
                <a:sym typeface="Amaranth Bold"/>
              </a:rPr>
              <a:t>AI POSE MATCHING: C</a:t>
            </a:r>
            <a:r>
              <a:rPr lang="en-US" b="true" sz="3450">
                <a:solidFill>
                  <a:srgbClr val="3B5273"/>
                </a:solidFill>
                <a:latin typeface="Amaranth Bold"/>
                <a:ea typeface="Amaranth Bold"/>
                <a:cs typeface="Amaranth Bold"/>
                <a:sym typeface="Amaranth Bold"/>
              </a:rPr>
              <a:t>OMPARE MOVEMENTS WITH CLASSICAL KARANA DATABASE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251525" y="7032637"/>
            <a:ext cx="12550973" cy="58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b="true" sz="3454">
                <a:solidFill>
                  <a:srgbClr val="3B5273"/>
                </a:solidFill>
                <a:latin typeface="Amaranth Bold"/>
                <a:ea typeface="Amaranth Bold"/>
                <a:cs typeface="Amaranth Bold"/>
                <a:sym typeface="Amaranth Bold"/>
              </a:rPr>
              <a:t>3D VISUALIZATION: DISPLAY REC</a:t>
            </a:r>
            <a:r>
              <a:rPr lang="en-US" b="true" sz="3454">
                <a:solidFill>
                  <a:srgbClr val="3B5273"/>
                </a:solidFill>
                <a:latin typeface="Amaranth Bold"/>
                <a:ea typeface="Amaranth Bold"/>
                <a:cs typeface="Amaranth Bold"/>
                <a:sym typeface="Amaranth Bold"/>
              </a:rPr>
              <a:t>ONSTRUCTED REFERENCE POSES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37712" y="8149795"/>
            <a:ext cx="13545502" cy="119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b="true" sz="3454">
                <a:solidFill>
                  <a:srgbClr val="3B5273"/>
                </a:solidFill>
                <a:latin typeface="Amaranth Bold"/>
                <a:ea typeface="Amaranth Bold"/>
                <a:cs typeface="Amaranth Bold"/>
                <a:sym typeface="Amaranth Bold"/>
              </a:rPr>
              <a:t>REAL-TIME FEEDBACK: HIGHLIGHT ERR</a:t>
            </a:r>
            <a:r>
              <a:rPr lang="en-US" b="true" sz="3454">
                <a:solidFill>
                  <a:srgbClr val="3B5273"/>
                </a:solidFill>
                <a:latin typeface="Amaranth Bold"/>
                <a:ea typeface="Amaranth Bold"/>
                <a:cs typeface="Amaranth Bold"/>
                <a:sym typeface="Amaranth Bold"/>
              </a:rPr>
              <a:t>ORS AND SUGGEST CORRECTIONS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247741" y="254908"/>
            <a:ext cx="4607707" cy="1030448"/>
            <a:chOff x="0" y="0"/>
            <a:chExt cx="6143609" cy="1373930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1287993" y="198919"/>
              <a:ext cx="4855616" cy="801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5"/>
                </a:lnSpc>
              </a:pPr>
              <a:r>
                <a:rPr lang="en-US" sz="3568">
                  <a:solidFill>
                    <a:srgbClr val="FFFFFF"/>
                  </a:solidFill>
                  <a:latin typeface="Intro"/>
                  <a:ea typeface="Intro"/>
                  <a:cs typeface="Intro"/>
                  <a:sym typeface="Intro"/>
                </a:rPr>
                <a:t>HACK KRMU 5.0</a:t>
              </a:r>
            </a:p>
          </p:txBody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311697" cy="1373930"/>
            </a:xfrm>
            <a:custGeom>
              <a:avLst/>
              <a:gdLst/>
              <a:ahLst/>
              <a:cxnLst/>
              <a:rect r="r" b="b" t="t" l="l"/>
              <a:pathLst>
                <a:path h="1373930" w="1311697">
                  <a:moveTo>
                    <a:pt x="0" y="0"/>
                  </a:moveTo>
                  <a:lnTo>
                    <a:pt x="1311697" y="0"/>
                  </a:lnTo>
                  <a:lnTo>
                    <a:pt x="1311697" y="1373930"/>
                  </a:lnTo>
                  <a:lnTo>
                    <a:pt x="0" y="1373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744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CF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6788" y="6078518"/>
            <a:ext cx="4248585" cy="682983"/>
          </a:xfrm>
          <a:custGeom>
            <a:avLst/>
            <a:gdLst/>
            <a:ahLst/>
            <a:cxnLst/>
            <a:rect r="r" b="b" t="t" l="l"/>
            <a:pathLst>
              <a:path h="682983" w="4248585">
                <a:moveTo>
                  <a:pt x="0" y="0"/>
                </a:moveTo>
                <a:lnTo>
                  <a:pt x="4248585" y="0"/>
                </a:lnTo>
                <a:lnTo>
                  <a:pt x="4248585" y="682983"/>
                </a:lnTo>
                <a:lnTo>
                  <a:pt x="0" y="68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687256" y="6078518"/>
            <a:ext cx="4248585" cy="682983"/>
          </a:xfrm>
          <a:custGeom>
            <a:avLst/>
            <a:gdLst/>
            <a:ahLst/>
            <a:cxnLst/>
            <a:rect r="r" b="b" t="t" l="l"/>
            <a:pathLst>
              <a:path h="682983" w="4248585">
                <a:moveTo>
                  <a:pt x="0" y="0"/>
                </a:moveTo>
                <a:lnTo>
                  <a:pt x="4248586" y="0"/>
                </a:lnTo>
                <a:lnTo>
                  <a:pt x="4248586" y="682983"/>
                </a:lnTo>
                <a:lnTo>
                  <a:pt x="0" y="68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644745" y="3747024"/>
            <a:ext cx="6854258" cy="6315446"/>
            <a:chOff x="0" y="0"/>
            <a:chExt cx="1805237" cy="16633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05237" cy="1663327"/>
            </a:xfrm>
            <a:custGeom>
              <a:avLst/>
              <a:gdLst/>
              <a:ahLst/>
              <a:cxnLst/>
              <a:rect r="r" b="b" t="t" l="l"/>
              <a:pathLst>
                <a:path h="1663327" w="1805237">
                  <a:moveTo>
                    <a:pt x="19202" y="0"/>
                  </a:moveTo>
                  <a:lnTo>
                    <a:pt x="1786035" y="0"/>
                  </a:lnTo>
                  <a:cubicBezTo>
                    <a:pt x="1796640" y="0"/>
                    <a:pt x="1805237" y="8597"/>
                    <a:pt x="1805237" y="19202"/>
                  </a:cubicBezTo>
                  <a:lnTo>
                    <a:pt x="1805237" y="1644126"/>
                  </a:lnTo>
                  <a:cubicBezTo>
                    <a:pt x="1805237" y="1654730"/>
                    <a:pt x="1796640" y="1663327"/>
                    <a:pt x="1786035" y="1663327"/>
                  </a:cubicBezTo>
                  <a:lnTo>
                    <a:pt x="19202" y="1663327"/>
                  </a:lnTo>
                  <a:cubicBezTo>
                    <a:pt x="8597" y="1663327"/>
                    <a:pt x="0" y="1654730"/>
                    <a:pt x="0" y="1644126"/>
                  </a:cubicBezTo>
                  <a:lnTo>
                    <a:pt x="0" y="19202"/>
                  </a:lnTo>
                  <a:cubicBezTo>
                    <a:pt x="0" y="8597"/>
                    <a:pt x="8597" y="0"/>
                    <a:pt x="19202" y="0"/>
                  </a:cubicBezTo>
                  <a:close/>
                </a:path>
              </a:pathLst>
            </a:custGeom>
            <a:solidFill>
              <a:srgbClr val="3140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05237" cy="1701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301974" y="6038262"/>
            <a:ext cx="4248585" cy="682983"/>
          </a:xfrm>
          <a:custGeom>
            <a:avLst/>
            <a:gdLst/>
            <a:ahLst/>
            <a:cxnLst/>
            <a:rect r="r" b="b" t="t" l="l"/>
            <a:pathLst>
              <a:path h="682983" w="4248585">
                <a:moveTo>
                  <a:pt x="0" y="0"/>
                </a:moveTo>
                <a:lnTo>
                  <a:pt x="4248585" y="0"/>
                </a:lnTo>
                <a:lnTo>
                  <a:pt x="4248585" y="682983"/>
                </a:lnTo>
                <a:lnTo>
                  <a:pt x="0" y="68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957292" y="3730525"/>
            <a:ext cx="6854258" cy="6315446"/>
            <a:chOff x="0" y="0"/>
            <a:chExt cx="1805237" cy="16633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5237" cy="1663327"/>
            </a:xfrm>
            <a:custGeom>
              <a:avLst/>
              <a:gdLst/>
              <a:ahLst/>
              <a:cxnLst/>
              <a:rect r="r" b="b" t="t" l="l"/>
              <a:pathLst>
                <a:path h="1663327" w="1805237">
                  <a:moveTo>
                    <a:pt x="19202" y="0"/>
                  </a:moveTo>
                  <a:lnTo>
                    <a:pt x="1786035" y="0"/>
                  </a:lnTo>
                  <a:cubicBezTo>
                    <a:pt x="1796640" y="0"/>
                    <a:pt x="1805237" y="8597"/>
                    <a:pt x="1805237" y="19202"/>
                  </a:cubicBezTo>
                  <a:lnTo>
                    <a:pt x="1805237" y="1644126"/>
                  </a:lnTo>
                  <a:cubicBezTo>
                    <a:pt x="1805237" y="1654730"/>
                    <a:pt x="1796640" y="1663327"/>
                    <a:pt x="1786035" y="1663327"/>
                  </a:cubicBezTo>
                  <a:lnTo>
                    <a:pt x="19202" y="1663327"/>
                  </a:lnTo>
                  <a:cubicBezTo>
                    <a:pt x="8597" y="1663327"/>
                    <a:pt x="0" y="1654730"/>
                    <a:pt x="0" y="1644126"/>
                  </a:cubicBezTo>
                  <a:lnTo>
                    <a:pt x="0" y="19202"/>
                  </a:lnTo>
                  <a:cubicBezTo>
                    <a:pt x="0" y="8597"/>
                    <a:pt x="8597" y="0"/>
                    <a:pt x="19202" y="0"/>
                  </a:cubicBezTo>
                  <a:close/>
                </a:path>
              </a:pathLst>
            </a:custGeom>
            <a:solidFill>
              <a:srgbClr val="3140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05237" cy="1701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546334">
            <a:off x="9657104" y="3628168"/>
            <a:ext cx="6411614" cy="676293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762469">
            <a:off x="2561074" y="2803571"/>
            <a:ext cx="5545003" cy="7701394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0" y="5226754"/>
            <a:ext cx="2290911" cy="5060246"/>
          </a:xfrm>
          <a:custGeom>
            <a:avLst/>
            <a:gdLst/>
            <a:ahLst/>
            <a:cxnLst/>
            <a:rect r="r" b="b" t="t" l="l"/>
            <a:pathLst>
              <a:path h="5060246" w="2290911">
                <a:moveTo>
                  <a:pt x="0" y="0"/>
                </a:moveTo>
                <a:lnTo>
                  <a:pt x="2290911" y="0"/>
                </a:lnTo>
                <a:lnTo>
                  <a:pt x="2290911" y="5060246"/>
                </a:lnTo>
                <a:lnTo>
                  <a:pt x="0" y="5060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771797">
            <a:off x="14047154" y="-1424754"/>
            <a:ext cx="3461908" cy="5913197"/>
          </a:xfrm>
          <a:custGeom>
            <a:avLst/>
            <a:gdLst/>
            <a:ahLst/>
            <a:cxnLst/>
            <a:rect r="r" b="b" t="t" l="l"/>
            <a:pathLst>
              <a:path h="5913197" w="3461908">
                <a:moveTo>
                  <a:pt x="0" y="0"/>
                </a:moveTo>
                <a:lnTo>
                  <a:pt x="3461908" y="0"/>
                </a:lnTo>
                <a:lnTo>
                  <a:pt x="3461908" y="5913197"/>
                </a:lnTo>
                <a:lnTo>
                  <a:pt x="0" y="5913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497669" y="1370192"/>
            <a:ext cx="4002669" cy="3515071"/>
          </a:xfrm>
          <a:custGeom>
            <a:avLst/>
            <a:gdLst/>
            <a:ahLst/>
            <a:cxnLst/>
            <a:rect r="r" b="b" t="t" l="l"/>
            <a:pathLst>
              <a:path h="3515071" w="4002669">
                <a:moveTo>
                  <a:pt x="0" y="0"/>
                </a:moveTo>
                <a:lnTo>
                  <a:pt x="4002668" y="0"/>
                </a:lnTo>
                <a:lnTo>
                  <a:pt x="4002668" y="3515070"/>
                </a:lnTo>
                <a:lnTo>
                  <a:pt x="0" y="35150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77151" y="914400"/>
            <a:ext cx="9964441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3B5273"/>
                </a:solidFill>
                <a:latin typeface="Dingos Stamp"/>
                <a:ea typeface="Dingos Stamp"/>
                <a:cs typeface="Dingos Stamp"/>
                <a:sym typeface="Dingos Stamp"/>
              </a:rPr>
              <a:t>TECHNOLOGIES &amp; APPROACH USED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6510" y="4667605"/>
            <a:ext cx="6574130" cy="455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5"/>
              </a:lnSpc>
              <a:spcBef>
                <a:spcPct val="0"/>
              </a:spcBef>
            </a:pPr>
            <a:r>
              <a:rPr lang="en-US" b="true" sz="3253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The system is built using HTML, CSS, and JavaScript for a fully web-based interface. MediaPipe is used f</a:t>
            </a:r>
            <a:r>
              <a:rPr lang="en-US" b="true" sz="3253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or real-time body pose detection, while TensorFlow supports pose recognition and analysis directly in the browser. Current website is deployed using Vercel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97497" y="4667605"/>
            <a:ext cx="6348755" cy="485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b="true" sz="3454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Live camera </a:t>
            </a:r>
            <a:r>
              <a:rPr lang="en-US" b="true" sz="3454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input is processed by OpenCV to extract body landmarks, which are then analyzed to recognize different poses. The entire pipeline runs in a standard web browser, requiring no additional hardware.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56463" y="3798399"/>
            <a:ext cx="4455914" cy="63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b="true" sz="3654" u="sng">
                <a:solidFill>
                  <a:srgbClr val="FFFFFF"/>
                </a:solidFill>
                <a:latin typeface="Amaranth Bold"/>
                <a:ea typeface="Amaranth Bold"/>
                <a:cs typeface="Amaranth Bold"/>
                <a:sym typeface="Amaranth Bold"/>
              </a:rPr>
              <a:t>C</a:t>
            </a:r>
            <a:r>
              <a:rPr lang="en-US" b="true" sz="3654" u="sng">
                <a:solidFill>
                  <a:srgbClr val="FFFFFF"/>
                </a:solidFill>
                <a:latin typeface="Amaranth Bold"/>
                <a:ea typeface="Amaranth Bold"/>
                <a:cs typeface="Amaranth Bold"/>
                <a:sym typeface="Amaranth Bold"/>
              </a:rPr>
              <a:t>ORE TECHNOLOGIES: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56823" y="3798399"/>
            <a:ext cx="4551045" cy="63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b="true" sz="3654" u="sng">
                <a:solidFill>
                  <a:srgbClr val="FFFFFF"/>
                </a:solidFill>
                <a:latin typeface="Amaranth Bold"/>
                <a:ea typeface="Amaranth Bold"/>
                <a:cs typeface="Amaranth Bold"/>
                <a:sym typeface="Amaranth Bold"/>
              </a:rPr>
              <a:t>P</a:t>
            </a:r>
            <a:r>
              <a:rPr lang="en-US" b="true" sz="3654" u="sng">
                <a:solidFill>
                  <a:srgbClr val="FFFFFF"/>
                </a:solidFill>
                <a:latin typeface="Amaranth Bold"/>
                <a:ea typeface="Amaranth Bold"/>
                <a:cs typeface="Amaranth Bold"/>
                <a:sym typeface="Amaranth Bold"/>
              </a:rPr>
              <a:t>ROCESSING &amp; TOOLS: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1028700"/>
            <a:ext cx="4248585" cy="682983"/>
          </a:xfrm>
          <a:custGeom>
            <a:avLst/>
            <a:gdLst/>
            <a:ahLst/>
            <a:cxnLst/>
            <a:rect r="r" b="b" t="t" l="l"/>
            <a:pathLst>
              <a:path h="682983" w="4248585">
                <a:moveTo>
                  <a:pt x="0" y="0"/>
                </a:moveTo>
                <a:lnTo>
                  <a:pt x="4248585" y="0"/>
                </a:lnTo>
                <a:lnTo>
                  <a:pt x="4248585" y="682983"/>
                </a:lnTo>
                <a:lnTo>
                  <a:pt x="0" y="68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-3219885" y="687208"/>
            <a:ext cx="4248585" cy="682983"/>
          </a:xfrm>
          <a:custGeom>
            <a:avLst/>
            <a:gdLst/>
            <a:ahLst/>
            <a:cxnLst/>
            <a:rect r="r" b="b" t="t" l="l"/>
            <a:pathLst>
              <a:path h="682983" w="4248585">
                <a:moveTo>
                  <a:pt x="0" y="0"/>
                </a:moveTo>
                <a:lnTo>
                  <a:pt x="4248585" y="0"/>
                </a:lnTo>
                <a:lnTo>
                  <a:pt x="4248585" y="682984"/>
                </a:lnTo>
                <a:lnTo>
                  <a:pt x="0" y="682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3" id="23"/>
          <p:cNvGrpSpPr/>
          <p:nvPr/>
        </p:nvGrpSpPr>
        <p:grpSpPr>
          <a:xfrm rot="0">
            <a:off x="247741" y="254908"/>
            <a:ext cx="4607707" cy="1030448"/>
            <a:chOff x="0" y="0"/>
            <a:chExt cx="6143609" cy="137393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1287993" y="198919"/>
              <a:ext cx="4855616" cy="801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5"/>
                </a:lnSpc>
              </a:pPr>
              <a:r>
                <a:rPr lang="en-US" sz="3568">
                  <a:solidFill>
                    <a:srgbClr val="FFFFFF"/>
                  </a:solidFill>
                  <a:latin typeface="Intro"/>
                  <a:ea typeface="Intro"/>
                  <a:cs typeface="Intro"/>
                  <a:sym typeface="Intro"/>
                </a:rPr>
                <a:t>HACK KRMU 5.0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11697" cy="1373930"/>
            </a:xfrm>
            <a:custGeom>
              <a:avLst/>
              <a:gdLst/>
              <a:ahLst/>
              <a:cxnLst/>
              <a:rect r="r" b="b" t="t" l="l"/>
              <a:pathLst>
                <a:path h="1373930" w="1311697">
                  <a:moveTo>
                    <a:pt x="0" y="0"/>
                  </a:moveTo>
                  <a:lnTo>
                    <a:pt x="1311697" y="0"/>
                  </a:lnTo>
                  <a:lnTo>
                    <a:pt x="1311697" y="1373930"/>
                  </a:lnTo>
                  <a:lnTo>
                    <a:pt x="0" y="1373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-4744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51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366802">
            <a:off x="11882319" y="3610903"/>
            <a:ext cx="5987678" cy="831622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771797">
            <a:off x="14047154" y="-1424754"/>
            <a:ext cx="3461908" cy="5913197"/>
          </a:xfrm>
          <a:custGeom>
            <a:avLst/>
            <a:gdLst/>
            <a:ahLst/>
            <a:cxnLst/>
            <a:rect r="r" b="b" t="t" l="l"/>
            <a:pathLst>
              <a:path h="5913197" w="3461908">
                <a:moveTo>
                  <a:pt x="0" y="0"/>
                </a:moveTo>
                <a:lnTo>
                  <a:pt x="3461908" y="0"/>
                </a:lnTo>
                <a:lnTo>
                  <a:pt x="3461908" y="5913197"/>
                </a:lnTo>
                <a:lnTo>
                  <a:pt x="0" y="59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320922">
            <a:off x="695443" y="-917898"/>
            <a:ext cx="5987678" cy="831622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-5400000">
            <a:off x="8456965" y="-3893100"/>
            <a:ext cx="1179517" cy="15148398"/>
            <a:chOff x="0" y="0"/>
            <a:chExt cx="310655" cy="39897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655" cy="3989701"/>
            </a:xfrm>
            <a:custGeom>
              <a:avLst/>
              <a:gdLst/>
              <a:ahLst/>
              <a:cxnLst/>
              <a:rect r="r" b="b" t="t" l="l"/>
              <a:pathLst>
                <a:path h="3989701" w="310655">
                  <a:moveTo>
                    <a:pt x="310655" y="0"/>
                  </a:moveTo>
                  <a:lnTo>
                    <a:pt x="310655" y="3989701"/>
                  </a:lnTo>
                  <a:lnTo>
                    <a:pt x="155327" y="3862701"/>
                  </a:lnTo>
                  <a:lnTo>
                    <a:pt x="0" y="3989701"/>
                  </a:lnTo>
                  <a:lnTo>
                    <a:pt x="0" y="0"/>
                  </a:lnTo>
                  <a:lnTo>
                    <a:pt x="310655" y="0"/>
                  </a:lnTo>
                  <a:close/>
                </a:path>
              </a:pathLst>
            </a:custGeom>
            <a:solidFill>
              <a:srgbClr val="A8A39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655" cy="390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8469" y="3091341"/>
            <a:ext cx="1030736" cy="103073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8456965" y="-2576614"/>
            <a:ext cx="1179517" cy="15148398"/>
            <a:chOff x="0" y="0"/>
            <a:chExt cx="310655" cy="39897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0655" cy="3989701"/>
            </a:xfrm>
            <a:custGeom>
              <a:avLst/>
              <a:gdLst/>
              <a:ahLst/>
              <a:cxnLst/>
              <a:rect r="r" b="b" t="t" l="l"/>
              <a:pathLst>
                <a:path h="3989701" w="310655">
                  <a:moveTo>
                    <a:pt x="310655" y="0"/>
                  </a:moveTo>
                  <a:lnTo>
                    <a:pt x="310655" y="3989701"/>
                  </a:lnTo>
                  <a:lnTo>
                    <a:pt x="155327" y="3862701"/>
                  </a:lnTo>
                  <a:lnTo>
                    <a:pt x="0" y="3989701"/>
                  </a:lnTo>
                  <a:lnTo>
                    <a:pt x="0" y="0"/>
                  </a:lnTo>
                  <a:lnTo>
                    <a:pt x="310655" y="0"/>
                  </a:lnTo>
                  <a:close/>
                </a:path>
              </a:pathLst>
            </a:custGeom>
            <a:solidFill>
              <a:srgbClr val="A8A39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0655" cy="390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8073" y="4407827"/>
            <a:ext cx="1031132" cy="103113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8456965" y="-1260128"/>
            <a:ext cx="1179517" cy="15148398"/>
            <a:chOff x="0" y="0"/>
            <a:chExt cx="310655" cy="39897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0655" cy="3989701"/>
            </a:xfrm>
            <a:custGeom>
              <a:avLst/>
              <a:gdLst/>
              <a:ahLst/>
              <a:cxnLst/>
              <a:rect r="r" b="b" t="t" l="l"/>
              <a:pathLst>
                <a:path h="3989701" w="310655">
                  <a:moveTo>
                    <a:pt x="310655" y="0"/>
                  </a:moveTo>
                  <a:lnTo>
                    <a:pt x="310655" y="3989701"/>
                  </a:lnTo>
                  <a:lnTo>
                    <a:pt x="155327" y="3862701"/>
                  </a:lnTo>
                  <a:lnTo>
                    <a:pt x="0" y="3989701"/>
                  </a:lnTo>
                  <a:lnTo>
                    <a:pt x="0" y="0"/>
                  </a:lnTo>
                  <a:lnTo>
                    <a:pt x="310655" y="0"/>
                  </a:lnTo>
                  <a:close/>
                </a:path>
              </a:pathLst>
            </a:custGeom>
            <a:solidFill>
              <a:srgbClr val="A8A39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10655" cy="390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8073" y="5724313"/>
            <a:ext cx="1031132" cy="103113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8456965" y="56359"/>
            <a:ext cx="1179517" cy="15148398"/>
            <a:chOff x="0" y="0"/>
            <a:chExt cx="310655" cy="39897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10655" cy="3989701"/>
            </a:xfrm>
            <a:custGeom>
              <a:avLst/>
              <a:gdLst/>
              <a:ahLst/>
              <a:cxnLst/>
              <a:rect r="r" b="b" t="t" l="l"/>
              <a:pathLst>
                <a:path h="3989701" w="310655">
                  <a:moveTo>
                    <a:pt x="310655" y="0"/>
                  </a:moveTo>
                  <a:lnTo>
                    <a:pt x="310655" y="3989701"/>
                  </a:lnTo>
                  <a:lnTo>
                    <a:pt x="155327" y="3862701"/>
                  </a:lnTo>
                  <a:lnTo>
                    <a:pt x="0" y="3989701"/>
                  </a:lnTo>
                  <a:lnTo>
                    <a:pt x="0" y="0"/>
                  </a:lnTo>
                  <a:lnTo>
                    <a:pt x="310655" y="0"/>
                  </a:lnTo>
                  <a:close/>
                </a:path>
              </a:pathLst>
            </a:custGeom>
            <a:solidFill>
              <a:srgbClr val="A8A39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10655" cy="390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8073" y="7040799"/>
            <a:ext cx="1031132" cy="103113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5400000">
            <a:off x="8456965" y="1372845"/>
            <a:ext cx="1179517" cy="15148398"/>
            <a:chOff x="0" y="0"/>
            <a:chExt cx="310655" cy="398970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10655" cy="3989701"/>
            </a:xfrm>
            <a:custGeom>
              <a:avLst/>
              <a:gdLst/>
              <a:ahLst/>
              <a:cxnLst/>
              <a:rect r="r" b="b" t="t" l="l"/>
              <a:pathLst>
                <a:path h="3989701" w="310655">
                  <a:moveTo>
                    <a:pt x="310655" y="0"/>
                  </a:moveTo>
                  <a:lnTo>
                    <a:pt x="310655" y="3989701"/>
                  </a:lnTo>
                  <a:lnTo>
                    <a:pt x="155327" y="3862701"/>
                  </a:lnTo>
                  <a:lnTo>
                    <a:pt x="0" y="3989701"/>
                  </a:lnTo>
                  <a:lnTo>
                    <a:pt x="0" y="0"/>
                  </a:lnTo>
                  <a:lnTo>
                    <a:pt x="310655" y="0"/>
                  </a:lnTo>
                  <a:close/>
                </a:path>
              </a:pathLst>
            </a:custGeom>
            <a:solidFill>
              <a:srgbClr val="A8A39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310655" cy="390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58073" y="8357285"/>
            <a:ext cx="1031132" cy="1031132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5331470" y="5438959"/>
            <a:ext cx="3052435" cy="4854767"/>
          </a:xfrm>
          <a:custGeom>
            <a:avLst/>
            <a:gdLst/>
            <a:ahLst/>
            <a:cxnLst/>
            <a:rect r="r" b="b" t="t" l="l"/>
            <a:pathLst>
              <a:path h="4854767" w="3052435">
                <a:moveTo>
                  <a:pt x="0" y="0"/>
                </a:moveTo>
                <a:lnTo>
                  <a:pt x="3052434" y="0"/>
                </a:lnTo>
                <a:lnTo>
                  <a:pt x="3052434" y="4854767"/>
                </a:lnTo>
                <a:lnTo>
                  <a:pt x="0" y="4854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904207" y="607050"/>
            <a:ext cx="9441910" cy="175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ingos Stamp"/>
                <a:ea typeface="Dingos Stamp"/>
                <a:cs typeface="Dingos Stamp"/>
                <a:sym typeface="Dingos Stamp"/>
              </a:rPr>
              <a:t>UNIQUENESS &amp; SPECIAL FEATURES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63877" y="3146429"/>
            <a:ext cx="142525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FULL-B</a:t>
            </a:r>
            <a:r>
              <a:rPr lang="en-US" b="true" sz="3000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ODY TRACKING: DETAILED DETECTION OF HAND GESTURES, FOOT POSITIONS, AND TORSO ALIGNMENT.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63877" y="4401320"/>
            <a:ext cx="140142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REAL-TIME FEEDBACK: INSTANT INDICATION OF WRONG MOVEMENT OR POSTURE</a:t>
            </a:r>
            <a:r>
              <a:rPr lang="en-US" b="true" sz="3000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 DURING PRACTICE SESSION.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63877" y="5788926"/>
            <a:ext cx="14252511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CLASSICAL DANCE F</a:t>
            </a:r>
            <a:r>
              <a:rPr lang="en-US" b="true" sz="2999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OCUS: CUSTOMIZED MODELS FOR INDIAN DANCE STYLES LIKE BHARATANATYAM, KATHAK, ODISSI.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63877" y="7050582"/>
            <a:ext cx="1378980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PR</a:t>
            </a:r>
            <a:r>
              <a:rPr lang="en-US" b="true" sz="3000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OGRESS DASHBOARD: TRACK IMPROVEMENTS OVER TIME WITH VISUAL ANALYTICS.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63877" y="8412022"/>
            <a:ext cx="1378980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GAMIFIED SCORING: ENC</a:t>
            </a:r>
            <a:r>
              <a:rPr lang="en-US" b="true" sz="3000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OURAGE ENGAGEMENT WITH PERFORMANCE SCORES AND MILESTONE BADGES.[FUTURE ASPECT]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247741" y="254908"/>
            <a:ext cx="4607707" cy="1030448"/>
            <a:chOff x="0" y="0"/>
            <a:chExt cx="6143609" cy="1373930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1287993" y="198919"/>
              <a:ext cx="4855616" cy="801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5"/>
                </a:lnSpc>
              </a:pPr>
              <a:r>
                <a:rPr lang="en-US" sz="3568">
                  <a:solidFill>
                    <a:srgbClr val="FFFFFF"/>
                  </a:solidFill>
                  <a:latin typeface="Intro"/>
                  <a:ea typeface="Intro"/>
                  <a:cs typeface="Intro"/>
                  <a:sym typeface="Intro"/>
                </a:rPr>
                <a:t>HACK KRMU 5.0</a:t>
              </a:r>
            </a:p>
          </p:txBody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311697" cy="1373930"/>
            </a:xfrm>
            <a:custGeom>
              <a:avLst/>
              <a:gdLst/>
              <a:ahLst/>
              <a:cxnLst/>
              <a:rect r="r" b="b" t="t" l="l"/>
              <a:pathLst>
                <a:path h="1373930" w="1311697">
                  <a:moveTo>
                    <a:pt x="0" y="0"/>
                  </a:moveTo>
                  <a:lnTo>
                    <a:pt x="1311697" y="0"/>
                  </a:lnTo>
                  <a:lnTo>
                    <a:pt x="1311697" y="1373930"/>
                  </a:lnTo>
                  <a:lnTo>
                    <a:pt x="0" y="1373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744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CF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15510" y="6032258"/>
            <a:ext cx="4248585" cy="682983"/>
          </a:xfrm>
          <a:custGeom>
            <a:avLst/>
            <a:gdLst/>
            <a:ahLst/>
            <a:cxnLst/>
            <a:rect r="r" b="b" t="t" l="l"/>
            <a:pathLst>
              <a:path h="682983" w="4248585">
                <a:moveTo>
                  <a:pt x="0" y="0"/>
                </a:moveTo>
                <a:lnTo>
                  <a:pt x="4248585" y="0"/>
                </a:lnTo>
                <a:lnTo>
                  <a:pt x="4248585" y="682983"/>
                </a:lnTo>
                <a:lnTo>
                  <a:pt x="0" y="68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67101" y="6048837"/>
            <a:ext cx="4359195" cy="700764"/>
          </a:xfrm>
          <a:custGeom>
            <a:avLst/>
            <a:gdLst/>
            <a:ahLst/>
            <a:cxnLst/>
            <a:rect r="r" b="b" t="t" l="l"/>
            <a:pathLst>
              <a:path h="700764" w="4359195">
                <a:moveTo>
                  <a:pt x="0" y="0"/>
                </a:moveTo>
                <a:lnTo>
                  <a:pt x="4359195" y="0"/>
                </a:lnTo>
                <a:lnTo>
                  <a:pt x="4359195" y="700764"/>
                </a:lnTo>
                <a:lnTo>
                  <a:pt x="0" y="70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839355" y="5997898"/>
            <a:ext cx="4248585" cy="682983"/>
          </a:xfrm>
          <a:custGeom>
            <a:avLst/>
            <a:gdLst/>
            <a:ahLst/>
            <a:cxnLst/>
            <a:rect r="r" b="b" t="t" l="l"/>
            <a:pathLst>
              <a:path h="682983" w="4248585">
                <a:moveTo>
                  <a:pt x="0" y="0"/>
                </a:moveTo>
                <a:lnTo>
                  <a:pt x="4248586" y="0"/>
                </a:lnTo>
                <a:lnTo>
                  <a:pt x="4248586" y="682983"/>
                </a:lnTo>
                <a:lnTo>
                  <a:pt x="0" y="68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855553" y="3269031"/>
            <a:ext cx="6241002" cy="6932237"/>
            <a:chOff x="0" y="0"/>
            <a:chExt cx="1643721" cy="18257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3721" cy="1825774"/>
            </a:xfrm>
            <a:custGeom>
              <a:avLst/>
              <a:gdLst/>
              <a:ahLst/>
              <a:cxnLst/>
              <a:rect r="r" b="b" t="t" l="l"/>
              <a:pathLst>
                <a:path h="1825774" w="1643721">
                  <a:moveTo>
                    <a:pt x="63265" y="0"/>
                  </a:moveTo>
                  <a:lnTo>
                    <a:pt x="1580456" y="0"/>
                  </a:lnTo>
                  <a:cubicBezTo>
                    <a:pt x="1597235" y="0"/>
                    <a:pt x="1613326" y="6665"/>
                    <a:pt x="1625191" y="18530"/>
                  </a:cubicBezTo>
                  <a:cubicBezTo>
                    <a:pt x="1637055" y="30394"/>
                    <a:pt x="1643721" y="46486"/>
                    <a:pt x="1643721" y="63265"/>
                  </a:cubicBezTo>
                  <a:lnTo>
                    <a:pt x="1643721" y="1762509"/>
                  </a:lnTo>
                  <a:cubicBezTo>
                    <a:pt x="1643721" y="1779288"/>
                    <a:pt x="1637055" y="1795380"/>
                    <a:pt x="1625191" y="1807245"/>
                  </a:cubicBezTo>
                  <a:cubicBezTo>
                    <a:pt x="1613326" y="1819109"/>
                    <a:pt x="1597235" y="1825774"/>
                    <a:pt x="1580456" y="1825774"/>
                  </a:cubicBezTo>
                  <a:lnTo>
                    <a:pt x="63265" y="1825774"/>
                  </a:lnTo>
                  <a:cubicBezTo>
                    <a:pt x="46486" y="1825774"/>
                    <a:pt x="30394" y="1819109"/>
                    <a:pt x="18530" y="1807245"/>
                  </a:cubicBezTo>
                  <a:cubicBezTo>
                    <a:pt x="6665" y="1795380"/>
                    <a:pt x="0" y="1779288"/>
                    <a:pt x="0" y="1762509"/>
                  </a:cubicBezTo>
                  <a:lnTo>
                    <a:pt x="0" y="63265"/>
                  </a:lnTo>
                  <a:cubicBezTo>
                    <a:pt x="0" y="46486"/>
                    <a:pt x="6665" y="30394"/>
                    <a:pt x="18530" y="18530"/>
                  </a:cubicBezTo>
                  <a:cubicBezTo>
                    <a:pt x="30394" y="6665"/>
                    <a:pt x="46486" y="0"/>
                    <a:pt x="63265" y="0"/>
                  </a:cubicBezTo>
                  <a:close/>
                </a:path>
              </a:pathLst>
            </a:custGeom>
            <a:solidFill>
              <a:srgbClr val="3A51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43721" cy="1863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05117" y="3214763"/>
            <a:ext cx="6708647" cy="6932237"/>
            <a:chOff x="0" y="0"/>
            <a:chExt cx="1766886" cy="18257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6887" cy="1825774"/>
            </a:xfrm>
            <a:custGeom>
              <a:avLst/>
              <a:gdLst/>
              <a:ahLst/>
              <a:cxnLst/>
              <a:rect r="r" b="b" t="t" l="l"/>
              <a:pathLst>
                <a:path h="1825774" w="1766887">
                  <a:moveTo>
                    <a:pt x="58855" y="0"/>
                  </a:moveTo>
                  <a:lnTo>
                    <a:pt x="1708031" y="0"/>
                  </a:lnTo>
                  <a:cubicBezTo>
                    <a:pt x="1723641" y="0"/>
                    <a:pt x="1738611" y="6201"/>
                    <a:pt x="1749648" y="17238"/>
                  </a:cubicBezTo>
                  <a:cubicBezTo>
                    <a:pt x="1760686" y="28276"/>
                    <a:pt x="1766887" y="43246"/>
                    <a:pt x="1766887" y="58855"/>
                  </a:cubicBezTo>
                  <a:lnTo>
                    <a:pt x="1766887" y="1766919"/>
                  </a:lnTo>
                  <a:cubicBezTo>
                    <a:pt x="1766887" y="1782529"/>
                    <a:pt x="1760686" y="1797499"/>
                    <a:pt x="1749648" y="1808536"/>
                  </a:cubicBezTo>
                  <a:cubicBezTo>
                    <a:pt x="1738611" y="1819574"/>
                    <a:pt x="1723641" y="1825774"/>
                    <a:pt x="1708031" y="1825774"/>
                  </a:cubicBezTo>
                  <a:lnTo>
                    <a:pt x="58855" y="1825774"/>
                  </a:lnTo>
                  <a:cubicBezTo>
                    <a:pt x="43246" y="1825774"/>
                    <a:pt x="28276" y="1819574"/>
                    <a:pt x="17238" y="1808536"/>
                  </a:cubicBezTo>
                  <a:cubicBezTo>
                    <a:pt x="6201" y="1797499"/>
                    <a:pt x="0" y="1782529"/>
                    <a:pt x="0" y="1766919"/>
                  </a:cubicBezTo>
                  <a:lnTo>
                    <a:pt x="0" y="58855"/>
                  </a:lnTo>
                  <a:cubicBezTo>
                    <a:pt x="0" y="43246"/>
                    <a:pt x="6201" y="28276"/>
                    <a:pt x="17238" y="17238"/>
                  </a:cubicBezTo>
                  <a:cubicBezTo>
                    <a:pt x="28276" y="6201"/>
                    <a:pt x="43246" y="0"/>
                    <a:pt x="58855" y="0"/>
                  </a:cubicBezTo>
                  <a:close/>
                </a:path>
              </a:pathLst>
            </a:custGeom>
            <a:solidFill>
              <a:srgbClr val="3A51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66886" cy="1863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771797">
            <a:off x="7876312" y="6005857"/>
            <a:ext cx="3461908" cy="5913197"/>
          </a:xfrm>
          <a:custGeom>
            <a:avLst/>
            <a:gdLst/>
            <a:ahLst/>
            <a:cxnLst/>
            <a:rect r="r" b="b" t="t" l="l"/>
            <a:pathLst>
              <a:path h="5913197" w="3461908">
                <a:moveTo>
                  <a:pt x="0" y="0"/>
                </a:moveTo>
                <a:lnTo>
                  <a:pt x="3461908" y="0"/>
                </a:lnTo>
                <a:lnTo>
                  <a:pt x="3461908" y="5913198"/>
                </a:lnTo>
                <a:lnTo>
                  <a:pt x="0" y="5913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771797">
            <a:off x="14741909" y="-1671243"/>
            <a:ext cx="3461908" cy="5913197"/>
          </a:xfrm>
          <a:custGeom>
            <a:avLst/>
            <a:gdLst/>
            <a:ahLst/>
            <a:cxnLst/>
            <a:rect r="r" b="b" t="t" l="l"/>
            <a:pathLst>
              <a:path h="5913197" w="3461908">
                <a:moveTo>
                  <a:pt x="0" y="0"/>
                </a:moveTo>
                <a:lnTo>
                  <a:pt x="3461909" y="0"/>
                </a:lnTo>
                <a:lnTo>
                  <a:pt x="3461909" y="5913197"/>
                </a:lnTo>
                <a:lnTo>
                  <a:pt x="0" y="5913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7741" y="1028700"/>
            <a:ext cx="2100082" cy="4915086"/>
          </a:xfrm>
          <a:custGeom>
            <a:avLst/>
            <a:gdLst/>
            <a:ahLst/>
            <a:cxnLst/>
            <a:rect r="r" b="b" t="t" l="l"/>
            <a:pathLst>
              <a:path h="4915086" w="2100082">
                <a:moveTo>
                  <a:pt x="0" y="0"/>
                </a:moveTo>
                <a:lnTo>
                  <a:pt x="2100082" y="0"/>
                </a:lnTo>
                <a:lnTo>
                  <a:pt x="2100082" y="4915086"/>
                </a:lnTo>
                <a:lnTo>
                  <a:pt x="0" y="4915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090291" y="6023368"/>
            <a:ext cx="4676065" cy="751703"/>
          </a:xfrm>
          <a:custGeom>
            <a:avLst/>
            <a:gdLst/>
            <a:ahLst/>
            <a:cxnLst/>
            <a:rect r="r" b="b" t="t" l="l"/>
            <a:pathLst>
              <a:path h="751703" w="4676065">
                <a:moveTo>
                  <a:pt x="0" y="0"/>
                </a:moveTo>
                <a:lnTo>
                  <a:pt x="4676065" y="0"/>
                </a:lnTo>
                <a:lnTo>
                  <a:pt x="4676065" y="751702"/>
                </a:lnTo>
                <a:lnTo>
                  <a:pt x="0" y="751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940180">
            <a:off x="1930400" y="2149604"/>
            <a:ext cx="6170846" cy="857062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3099403">
            <a:off x="10057296" y="2980917"/>
            <a:ext cx="6578806" cy="6939288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15763433" y="6775070"/>
            <a:ext cx="2700662" cy="3430403"/>
          </a:xfrm>
          <a:custGeom>
            <a:avLst/>
            <a:gdLst/>
            <a:ahLst/>
            <a:cxnLst/>
            <a:rect r="r" b="b" t="t" l="l"/>
            <a:pathLst>
              <a:path h="3430403" w="2700662">
                <a:moveTo>
                  <a:pt x="0" y="0"/>
                </a:moveTo>
                <a:lnTo>
                  <a:pt x="2700662" y="0"/>
                </a:lnTo>
                <a:lnTo>
                  <a:pt x="2700662" y="3430403"/>
                </a:lnTo>
                <a:lnTo>
                  <a:pt x="0" y="34304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865785" y="3976103"/>
            <a:ext cx="5607078" cy="545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5629" indent="-307815" lvl="1">
              <a:lnSpc>
                <a:spcPts val="439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51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Occlusions - Traditional c</a:t>
            </a:r>
            <a:r>
              <a:rPr lang="en-US" b="true" sz="2851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ostumes &amp; flowing garments interfere with detection</a:t>
            </a:r>
          </a:p>
          <a:p>
            <a:pPr algn="ctr" marL="615629" indent="-307815" lvl="1">
              <a:lnSpc>
                <a:spcPts val="439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51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Environmental variance - Lighting, camera angles &amp; background changes affect accuracy</a:t>
            </a:r>
          </a:p>
          <a:p>
            <a:pPr algn="ctr" marL="615629" indent="-307815" lvl="1">
              <a:lnSpc>
                <a:spcPts val="439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51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Data dependency - Limited diverse annotated datasets for Indian dance poses/mudras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08452" y="579632"/>
            <a:ext cx="9038246" cy="208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69"/>
              </a:lnSpc>
              <a:spcBef>
                <a:spcPct val="0"/>
              </a:spcBef>
            </a:pPr>
            <a:r>
              <a:rPr lang="en-US" sz="5499">
                <a:solidFill>
                  <a:srgbClr val="314059"/>
                </a:solidFill>
                <a:latin typeface="Dingos Stamp"/>
                <a:ea typeface="Dingos Stamp"/>
                <a:cs typeface="Dingos Stamp"/>
                <a:sym typeface="Dingos Stamp"/>
              </a:rPr>
              <a:t>FEASIBILITY &amp; CHALLENGES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34096" y="3134834"/>
            <a:ext cx="3392200" cy="79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86"/>
              </a:lnSpc>
              <a:spcBef>
                <a:spcPct val="0"/>
              </a:spcBef>
            </a:pPr>
            <a:r>
              <a:rPr lang="en-US" b="true" sz="4003" u="sng">
                <a:solidFill>
                  <a:srgbClr val="D4CFC6"/>
                </a:solidFill>
                <a:latin typeface="Amaranth Bold"/>
                <a:ea typeface="Amaranth Bold"/>
                <a:cs typeface="Amaranth Bold"/>
                <a:sym typeface="Amaranth Bold"/>
              </a:rPr>
              <a:t>CHALLENGES: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855553" y="4046293"/>
            <a:ext cx="5813394" cy="4808536"/>
            <a:chOff x="0" y="0"/>
            <a:chExt cx="7751192" cy="641138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2194394" y="-190500"/>
              <a:ext cx="3877547" cy="99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879"/>
                </a:lnSpc>
                <a:spcBef>
                  <a:spcPct val="0"/>
                </a:spcBef>
              </a:pPr>
              <a:r>
                <a:rPr lang="en-US" b="true" sz="3999" u="sng">
                  <a:solidFill>
                    <a:srgbClr val="D4CFC6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FEASIBILITY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929302"/>
              <a:ext cx="7751192" cy="5482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99731" indent="-299865" lvl="1">
                <a:lnSpc>
                  <a:spcPts val="4777"/>
                </a:lnSpc>
                <a:buFont typeface="Arial"/>
                <a:buChar char="•"/>
              </a:pPr>
              <a:r>
                <a:rPr lang="en-US" b="true" sz="2777">
                  <a:solidFill>
                    <a:srgbClr val="D4CFC6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Built with open-source tools (MediaPipe Holistic)</a:t>
              </a:r>
            </a:p>
            <a:p>
              <a:pPr algn="ctr" marL="599731" indent="-299865" lvl="1">
                <a:lnSpc>
                  <a:spcPts val="477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77">
                  <a:solidFill>
                    <a:srgbClr val="D4CFC6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Runs entirely i</a:t>
              </a:r>
              <a:r>
                <a:rPr lang="en-US" b="true" sz="2777">
                  <a:solidFill>
                    <a:srgbClr val="D4CFC6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n-browser → low cost, accessible on any device</a:t>
              </a:r>
            </a:p>
            <a:p>
              <a:pPr algn="ctr" marL="599731" indent="-299865" lvl="1">
                <a:lnSpc>
                  <a:spcPts val="477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77">
                  <a:solidFill>
                    <a:srgbClr val="D4CFC6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Scalable for Indian classical dance forms</a:t>
              </a:r>
            </a:p>
            <a:p>
              <a:pPr algn="ctr">
                <a:lnSpc>
                  <a:spcPts val="477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47741" y="254908"/>
            <a:ext cx="4607707" cy="1030448"/>
            <a:chOff x="0" y="0"/>
            <a:chExt cx="6143609" cy="137393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1287993" y="198919"/>
              <a:ext cx="4855616" cy="801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5"/>
                </a:lnSpc>
              </a:pPr>
              <a:r>
                <a:rPr lang="en-US" sz="3568">
                  <a:solidFill>
                    <a:srgbClr val="FFFFFF"/>
                  </a:solidFill>
                  <a:latin typeface="Intro"/>
                  <a:ea typeface="Intro"/>
                  <a:cs typeface="Intro"/>
                  <a:sym typeface="Intro"/>
                </a:rPr>
                <a:t>HACK KRMU 5.0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1697" cy="1373930"/>
            </a:xfrm>
            <a:custGeom>
              <a:avLst/>
              <a:gdLst/>
              <a:ahLst/>
              <a:cxnLst/>
              <a:rect r="r" b="b" t="t" l="l"/>
              <a:pathLst>
                <a:path h="1373930" w="1311697">
                  <a:moveTo>
                    <a:pt x="0" y="0"/>
                  </a:moveTo>
                  <a:lnTo>
                    <a:pt x="1311697" y="0"/>
                  </a:lnTo>
                  <a:lnTo>
                    <a:pt x="1311697" y="1373930"/>
                  </a:lnTo>
                  <a:lnTo>
                    <a:pt x="0" y="1373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-4744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51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80714" y="2888959"/>
            <a:ext cx="8146002" cy="6932237"/>
            <a:chOff x="0" y="0"/>
            <a:chExt cx="2145449" cy="1825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5449" cy="1825774"/>
            </a:xfrm>
            <a:custGeom>
              <a:avLst/>
              <a:gdLst/>
              <a:ahLst/>
              <a:cxnLst/>
              <a:rect r="r" b="b" t="t" l="l"/>
              <a:pathLst>
                <a:path h="1825774" w="2145449">
                  <a:moveTo>
                    <a:pt x="48470" y="0"/>
                  </a:moveTo>
                  <a:lnTo>
                    <a:pt x="2096979" y="0"/>
                  </a:lnTo>
                  <a:cubicBezTo>
                    <a:pt x="2109834" y="0"/>
                    <a:pt x="2122163" y="5107"/>
                    <a:pt x="2131252" y="14197"/>
                  </a:cubicBezTo>
                  <a:cubicBezTo>
                    <a:pt x="2140342" y="23286"/>
                    <a:pt x="2145449" y="35615"/>
                    <a:pt x="2145449" y="48470"/>
                  </a:cubicBezTo>
                  <a:lnTo>
                    <a:pt x="2145449" y="1777304"/>
                  </a:lnTo>
                  <a:cubicBezTo>
                    <a:pt x="2145449" y="1790159"/>
                    <a:pt x="2140342" y="1802488"/>
                    <a:pt x="2131252" y="1811578"/>
                  </a:cubicBezTo>
                  <a:cubicBezTo>
                    <a:pt x="2122163" y="1820668"/>
                    <a:pt x="2109834" y="1825774"/>
                    <a:pt x="2096979" y="1825774"/>
                  </a:cubicBezTo>
                  <a:lnTo>
                    <a:pt x="48470" y="1825774"/>
                  </a:lnTo>
                  <a:cubicBezTo>
                    <a:pt x="35615" y="1825774"/>
                    <a:pt x="23286" y="1820668"/>
                    <a:pt x="14197" y="1811578"/>
                  </a:cubicBezTo>
                  <a:cubicBezTo>
                    <a:pt x="5107" y="1802488"/>
                    <a:pt x="0" y="1790159"/>
                    <a:pt x="0" y="1777304"/>
                  </a:cubicBezTo>
                  <a:lnTo>
                    <a:pt x="0" y="48470"/>
                  </a:lnTo>
                  <a:cubicBezTo>
                    <a:pt x="0" y="35615"/>
                    <a:pt x="5107" y="23286"/>
                    <a:pt x="14197" y="14197"/>
                  </a:cubicBezTo>
                  <a:cubicBezTo>
                    <a:pt x="23286" y="5107"/>
                    <a:pt x="35615" y="0"/>
                    <a:pt x="48470" y="0"/>
                  </a:cubicBezTo>
                  <a:close/>
                </a:path>
              </a:pathLst>
            </a:custGeom>
            <a:solidFill>
              <a:srgbClr val="D4CF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45449" cy="1863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-8539495">
            <a:off x="12289728" y="3656570"/>
            <a:ext cx="5987678" cy="831622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5771797">
            <a:off x="14047154" y="-1424754"/>
            <a:ext cx="3461908" cy="5913197"/>
          </a:xfrm>
          <a:custGeom>
            <a:avLst/>
            <a:gdLst/>
            <a:ahLst/>
            <a:cxnLst/>
            <a:rect r="r" b="b" t="t" l="l"/>
            <a:pathLst>
              <a:path h="5913197" w="3461908">
                <a:moveTo>
                  <a:pt x="0" y="0"/>
                </a:moveTo>
                <a:lnTo>
                  <a:pt x="3461908" y="0"/>
                </a:lnTo>
                <a:lnTo>
                  <a:pt x="3461908" y="5913197"/>
                </a:lnTo>
                <a:lnTo>
                  <a:pt x="0" y="59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6629" y="2888959"/>
            <a:ext cx="8146002" cy="6932237"/>
            <a:chOff x="0" y="0"/>
            <a:chExt cx="2145449" cy="18257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5449" cy="1825774"/>
            </a:xfrm>
            <a:custGeom>
              <a:avLst/>
              <a:gdLst/>
              <a:ahLst/>
              <a:cxnLst/>
              <a:rect r="r" b="b" t="t" l="l"/>
              <a:pathLst>
                <a:path h="1825774" w="2145449">
                  <a:moveTo>
                    <a:pt x="48470" y="0"/>
                  </a:moveTo>
                  <a:lnTo>
                    <a:pt x="2096979" y="0"/>
                  </a:lnTo>
                  <a:cubicBezTo>
                    <a:pt x="2109834" y="0"/>
                    <a:pt x="2122163" y="5107"/>
                    <a:pt x="2131252" y="14197"/>
                  </a:cubicBezTo>
                  <a:cubicBezTo>
                    <a:pt x="2140342" y="23286"/>
                    <a:pt x="2145449" y="35615"/>
                    <a:pt x="2145449" y="48470"/>
                  </a:cubicBezTo>
                  <a:lnTo>
                    <a:pt x="2145449" y="1777304"/>
                  </a:lnTo>
                  <a:cubicBezTo>
                    <a:pt x="2145449" y="1790159"/>
                    <a:pt x="2140342" y="1802488"/>
                    <a:pt x="2131252" y="1811578"/>
                  </a:cubicBezTo>
                  <a:cubicBezTo>
                    <a:pt x="2122163" y="1820668"/>
                    <a:pt x="2109834" y="1825774"/>
                    <a:pt x="2096979" y="1825774"/>
                  </a:cubicBezTo>
                  <a:lnTo>
                    <a:pt x="48470" y="1825774"/>
                  </a:lnTo>
                  <a:cubicBezTo>
                    <a:pt x="35615" y="1825774"/>
                    <a:pt x="23286" y="1820668"/>
                    <a:pt x="14197" y="1811578"/>
                  </a:cubicBezTo>
                  <a:cubicBezTo>
                    <a:pt x="5107" y="1802488"/>
                    <a:pt x="0" y="1790159"/>
                    <a:pt x="0" y="1777304"/>
                  </a:cubicBezTo>
                  <a:lnTo>
                    <a:pt x="0" y="48470"/>
                  </a:lnTo>
                  <a:cubicBezTo>
                    <a:pt x="0" y="35615"/>
                    <a:pt x="5107" y="23286"/>
                    <a:pt x="14197" y="14197"/>
                  </a:cubicBezTo>
                  <a:cubicBezTo>
                    <a:pt x="23286" y="5107"/>
                    <a:pt x="35615" y="0"/>
                    <a:pt x="48470" y="0"/>
                  </a:cubicBezTo>
                  <a:close/>
                </a:path>
              </a:pathLst>
            </a:custGeom>
            <a:solidFill>
              <a:srgbClr val="D4CFC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45449" cy="1863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alphaModFix amt="81000"/>
          </a:blip>
          <a:srcRect l="0" t="0" r="0" b="0"/>
          <a:stretch>
            <a:fillRect/>
          </a:stretch>
        </p:blipFill>
        <p:spPr>
          <a:xfrm flipH="false" flipV="false" rot="2320922">
            <a:off x="136545" y="-1284020"/>
            <a:ext cx="5987678" cy="831622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63215" y="2950445"/>
            <a:ext cx="7503049" cy="681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7"/>
              </a:lnSpc>
            </a:pPr>
            <a:r>
              <a:rPr lang="en-US" sz="3262" b="true">
                <a:solidFill>
                  <a:srgbClr val="1F253D"/>
                </a:solidFill>
                <a:latin typeface="Amaranth Bold"/>
                <a:ea typeface="Amaranth Bold"/>
                <a:cs typeface="Amaranth Bold"/>
                <a:sym typeface="Amaranth Bold"/>
              </a:rPr>
              <a:t>Research &amp; References:</a:t>
            </a:r>
          </a:p>
          <a:p>
            <a:pPr algn="just" marL="642284" indent="-321142" lvl="1">
              <a:lnSpc>
                <a:spcPts val="4164"/>
              </a:lnSpc>
              <a:buFont typeface="Arial"/>
              <a:buChar char="•"/>
            </a:pPr>
            <a:r>
              <a:rPr lang="en-US" b="true" sz="297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MediaPipe Holistic (Lugaresi et al., 2019)</a:t>
            </a:r>
          </a:p>
          <a:p>
            <a:pPr algn="just" marL="642284" indent="-321142" lvl="1">
              <a:lnSpc>
                <a:spcPts val="4164"/>
              </a:lnSpc>
              <a:buFont typeface="Arial"/>
              <a:buChar char="•"/>
            </a:pPr>
            <a:r>
              <a:rPr lang="en-US" b="true" sz="297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AI for Bharatanatyam Pose/Mudra Recognition (Scientific Reports 2024, IEEE/arXiv 2023–25)</a:t>
            </a:r>
          </a:p>
          <a:p>
            <a:pPr algn="just" marL="642284" indent="-321142" lvl="1">
              <a:lnSpc>
                <a:spcPts val="4164"/>
              </a:lnSpc>
              <a:buFont typeface="Arial"/>
              <a:buChar char="•"/>
            </a:pPr>
            <a:r>
              <a:rPr lang="en-US" b="true" sz="297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C</a:t>
            </a:r>
            <a:r>
              <a:rPr lang="en-US" b="true" sz="297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omputer Vision in Indian Classical Dance</a:t>
            </a:r>
          </a:p>
          <a:p>
            <a:pPr algn="just" marL="642284" indent="-321142" lvl="1">
              <a:lnSpc>
                <a:spcPts val="4164"/>
              </a:lnSpc>
              <a:buFont typeface="Arial"/>
              <a:buChar char="•"/>
            </a:pPr>
            <a:r>
              <a:rPr lang="en-US" b="true" sz="297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Cultural Heritage Preservation (UNESCO ICH principles)</a:t>
            </a:r>
          </a:p>
          <a:p>
            <a:pPr algn="just" marL="642284" indent="-321142" lvl="1">
              <a:lnSpc>
                <a:spcPts val="4164"/>
              </a:lnSpc>
              <a:buFont typeface="Arial"/>
              <a:buChar char="•"/>
            </a:pPr>
            <a:r>
              <a:rPr lang="en-US" b="true" sz="297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Responsible &amp; Human-Centered AI (Google RAI Practices)</a:t>
            </a:r>
          </a:p>
          <a:p>
            <a:pPr algn="just">
              <a:lnSpc>
                <a:spcPts val="4164"/>
              </a:lnSpc>
              <a:spcBef>
                <a:spcPct val="0"/>
              </a:spcBef>
            </a:pPr>
          </a:p>
          <a:p>
            <a:pPr algn="just">
              <a:lnSpc>
                <a:spcPts val="4164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639357" y="4662469"/>
            <a:ext cx="2648643" cy="5624531"/>
          </a:xfrm>
          <a:custGeom>
            <a:avLst/>
            <a:gdLst/>
            <a:ahLst/>
            <a:cxnLst/>
            <a:rect r="r" b="b" t="t" l="l"/>
            <a:pathLst>
              <a:path h="5624531" w="2648643">
                <a:moveTo>
                  <a:pt x="0" y="0"/>
                </a:moveTo>
                <a:lnTo>
                  <a:pt x="2648643" y="0"/>
                </a:lnTo>
                <a:lnTo>
                  <a:pt x="2648643" y="5624531"/>
                </a:lnTo>
                <a:lnTo>
                  <a:pt x="0" y="562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56543" y="1769837"/>
            <a:ext cx="11763256" cy="110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Dingos Stamp"/>
                <a:ea typeface="Dingos Stamp"/>
                <a:cs typeface="Dingos Stamp"/>
                <a:sym typeface="Dingos Stamp"/>
              </a:rPr>
              <a:t>REFERENCES &amp; TOOLS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42886" y="3184112"/>
            <a:ext cx="7263706" cy="535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0"/>
              </a:lnSpc>
            </a:pPr>
            <a:r>
              <a:rPr lang="en-US" sz="3328" b="true">
                <a:solidFill>
                  <a:srgbClr val="1F253D"/>
                </a:solidFill>
                <a:latin typeface="Amaranth Bold"/>
                <a:ea typeface="Amaranth Bold"/>
                <a:cs typeface="Amaranth Bold"/>
                <a:sym typeface="Amaranth Bold"/>
              </a:rPr>
              <a:t>Tools Used</a:t>
            </a:r>
          </a:p>
          <a:p>
            <a:pPr algn="l" marL="655242" indent="-327621" lvl="1">
              <a:lnSpc>
                <a:spcPts val="4248"/>
              </a:lnSpc>
              <a:buFont typeface="Arial"/>
              <a:buChar char="•"/>
            </a:pP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Med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i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aPipe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 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(pose/fac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e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/ha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n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d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 tra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cking)</a:t>
            </a:r>
          </a:p>
          <a:p>
            <a:pPr algn="l" marL="655242" indent="-327621" lvl="1">
              <a:lnSpc>
                <a:spcPts val="4248"/>
              </a:lnSpc>
              <a:buFont typeface="Arial"/>
              <a:buChar char="•"/>
            </a:pP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Tailwi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nd 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CSS + G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o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og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le 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F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ont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s</a:t>
            </a:r>
          </a:p>
          <a:p>
            <a:pPr algn="l" marL="655242" indent="-327621" lvl="1">
              <a:lnSpc>
                <a:spcPts val="4248"/>
              </a:lnSpc>
              <a:buFont typeface="Arial"/>
              <a:buChar char="•"/>
            </a:pP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Jav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aS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cr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i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pt +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 C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anvas /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 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M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e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diaR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e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c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o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rd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er</a:t>
            </a:r>
          </a:p>
          <a:p>
            <a:pPr algn="l" marL="655242" indent="-327621" lvl="1">
              <a:lnSpc>
                <a:spcPts val="4248"/>
              </a:lnSpc>
              <a:buFont typeface="Arial"/>
              <a:buChar char="•"/>
            </a:pP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L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o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calS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to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rag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e 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+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 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Mo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ck 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Mo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n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goDB</a:t>
            </a:r>
          </a:p>
          <a:p>
            <a:pPr algn="l" marL="655242" indent="-327621" lvl="1">
              <a:lnSpc>
                <a:spcPts val="4248"/>
              </a:lnSpc>
              <a:buFont typeface="Arial"/>
              <a:buChar char="•"/>
            </a:pP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Gi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t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Hub</a:t>
            </a:r>
          </a:p>
          <a:p>
            <a:pPr algn="l" marL="655242" indent="-327621" lvl="1">
              <a:lnSpc>
                <a:spcPts val="4248"/>
              </a:lnSpc>
              <a:buFont typeface="Arial"/>
              <a:buChar char="•"/>
            </a:pP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VS Cod</a:t>
            </a: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e</a:t>
            </a:r>
          </a:p>
          <a:p>
            <a:pPr algn="l" marL="655242" indent="-327621" lvl="1">
              <a:lnSpc>
                <a:spcPts val="4248"/>
              </a:lnSpc>
              <a:buFont typeface="Arial"/>
              <a:buChar char="•"/>
            </a:pPr>
            <a:r>
              <a:rPr lang="en-US" b="true" sz="3034">
                <a:solidFill>
                  <a:srgbClr val="314059"/>
                </a:solidFill>
                <a:latin typeface="Amaranth Bold"/>
                <a:ea typeface="Amaranth Bold"/>
                <a:cs typeface="Amaranth Bold"/>
                <a:sym typeface="Amaranth Bold"/>
              </a:rPr>
              <a:t>Vercel</a:t>
            </a:r>
          </a:p>
          <a:p>
            <a:pPr algn="l">
              <a:lnSpc>
                <a:spcPts val="4248"/>
              </a:lnSpc>
              <a:spcBef>
                <a:spcPct val="0"/>
              </a:spcBef>
            </a:pPr>
          </a:p>
          <a:p>
            <a:pPr algn="l">
              <a:lnSpc>
                <a:spcPts val="4248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247741" y="254908"/>
            <a:ext cx="4607707" cy="1030448"/>
            <a:chOff x="0" y="0"/>
            <a:chExt cx="6143609" cy="137393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287993" y="198919"/>
              <a:ext cx="4855616" cy="801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5"/>
                </a:lnSpc>
              </a:pPr>
              <a:r>
                <a:rPr lang="en-US" sz="3568">
                  <a:solidFill>
                    <a:srgbClr val="FFFFFF"/>
                  </a:solidFill>
                  <a:latin typeface="Intro"/>
                  <a:ea typeface="Intro"/>
                  <a:cs typeface="Intro"/>
                  <a:sym typeface="Intro"/>
                </a:rPr>
                <a:t>HACK KRMU 5.0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1697" cy="1373930"/>
            </a:xfrm>
            <a:custGeom>
              <a:avLst/>
              <a:gdLst/>
              <a:ahLst/>
              <a:cxnLst/>
              <a:rect r="r" b="b" t="t" l="l"/>
              <a:pathLst>
                <a:path h="1373930" w="1311697">
                  <a:moveTo>
                    <a:pt x="0" y="0"/>
                  </a:moveTo>
                  <a:lnTo>
                    <a:pt x="1311697" y="0"/>
                  </a:lnTo>
                  <a:lnTo>
                    <a:pt x="1311697" y="1373930"/>
                  </a:lnTo>
                  <a:lnTo>
                    <a:pt x="0" y="1373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4744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51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323482">
            <a:off x="10933637" y="3003996"/>
            <a:ext cx="7802088" cy="82296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771797">
            <a:off x="14047154" y="-1424754"/>
            <a:ext cx="3461908" cy="5913197"/>
          </a:xfrm>
          <a:custGeom>
            <a:avLst/>
            <a:gdLst/>
            <a:ahLst/>
            <a:cxnLst/>
            <a:rect r="r" b="b" t="t" l="l"/>
            <a:pathLst>
              <a:path h="5913197" w="3461908">
                <a:moveTo>
                  <a:pt x="0" y="0"/>
                </a:moveTo>
                <a:lnTo>
                  <a:pt x="3461908" y="0"/>
                </a:lnTo>
                <a:lnTo>
                  <a:pt x="3461908" y="5913197"/>
                </a:lnTo>
                <a:lnTo>
                  <a:pt x="0" y="59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825252">
            <a:off x="306681" y="-872262"/>
            <a:ext cx="5944258" cy="822960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503316" y="6190438"/>
            <a:ext cx="4127569" cy="3941828"/>
          </a:xfrm>
          <a:custGeom>
            <a:avLst/>
            <a:gdLst/>
            <a:ahLst/>
            <a:cxnLst/>
            <a:rect r="r" b="b" t="t" l="l"/>
            <a:pathLst>
              <a:path h="3941828" w="4127569">
                <a:moveTo>
                  <a:pt x="0" y="0"/>
                </a:moveTo>
                <a:lnTo>
                  <a:pt x="4127568" y="0"/>
                </a:lnTo>
                <a:lnTo>
                  <a:pt x="4127568" y="3941828"/>
                </a:lnTo>
                <a:lnTo>
                  <a:pt x="0" y="3941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7741" y="254908"/>
            <a:ext cx="4607707" cy="1030448"/>
            <a:chOff x="0" y="0"/>
            <a:chExt cx="6143609" cy="13739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287993" y="198919"/>
              <a:ext cx="4855616" cy="801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5"/>
                </a:lnSpc>
              </a:pPr>
              <a:r>
                <a:rPr lang="en-US" sz="3568">
                  <a:solidFill>
                    <a:srgbClr val="FFFFFF"/>
                  </a:solidFill>
                  <a:latin typeface="Intro"/>
                  <a:ea typeface="Intro"/>
                  <a:cs typeface="Intro"/>
                  <a:sym typeface="Intro"/>
                </a:rPr>
                <a:t>HACK KRMU 5.0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1697" cy="1373930"/>
            </a:xfrm>
            <a:custGeom>
              <a:avLst/>
              <a:gdLst/>
              <a:ahLst/>
              <a:cxnLst/>
              <a:rect r="r" b="b" t="t" l="l"/>
              <a:pathLst>
                <a:path h="1373930" w="1311697">
                  <a:moveTo>
                    <a:pt x="0" y="0"/>
                  </a:moveTo>
                  <a:lnTo>
                    <a:pt x="1311697" y="0"/>
                  </a:lnTo>
                  <a:lnTo>
                    <a:pt x="1311697" y="1373930"/>
                  </a:lnTo>
                  <a:lnTo>
                    <a:pt x="0" y="1373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4744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5771797">
            <a:off x="-175832" y="6340255"/>
            <a:ext cx="3461908" cy="5913197"/>
          </a:xfrm>
          <a:custGeom>
            <a:avLst/>
            <a:gdLst/>
            <a:ahLst/>
            <a:cxnLst/>
            <a:rect r="r" b="b" t="t" l="l"/>
            <a:pathLst>
              <a:path h="5913197" w="3461908">
                <a:moveTo>
                  <a:pt x="0" y="0"/>
                </a:moveTo>
                <a:lnTo>
                  <a:pt x="3461908" y="0"/>
                </a:lnTo>
                <a:lnTo>
                  <a:pt x="3461908" y="5913197"/>
                </a:lnTo>
                <a:lnTo>
                  <a:pt x="0" y="59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2059" y="1861829"/>
            <a:ext cx="7852352" cy="4328609"/>
          </a:xfrm>
          <a:custGeom>
            <a:avLst/>
            <a:gdLst/>
            <a:ahLst/>
            <a:cxnLst/>
            <a:rect r="r" b="b" t="t" l="l"/>
            <a:pathLst>
              <a:path h="4328609" w="7852352">
                <a:moveTo>
                  <a:pt x="0" y="0"/>
                </a:moveTo>
                <a:lnTo>
                  <a:pt x="7852353" y="0"/>
                </a:lnTo>
                <a:lnTo>
                  <a:pt x="7852353" y="4328609"/>
                </a:lnTo>
                <a:lnTo>
                  <a:pt x="0" y="43286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88108" y="6348394"/>
            <a:ext cx="7714716" cy="3625916"/>
          </a:xfrm>
          <a:custGeom>
            <a:avLst/>
            <a:gdLst/>
            <a:ahLst/>
            <a:cxnLst/>
            <a:rect r="r" b="b" t="t" l="l"/>
            <a:pathLst>
              <a:path h="3625916" w="7714716">
                <a:moveTo>
                  <a:pt x="0" y="0"/>
                </a:moveTo>
                <a:lnTo>
                  <a:pt x="7714716" y="0"/>
                </a:lnTo>
                <a:lnTo>
                  <a:pt x="7714716" y="3625916"/>
                </a:lnTo>
                <a:lnTo>
                  <a:pt x="0" y="36259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6345172"/>
            <a:ext cx="4127569" cy="3941828"/>
          </a:xfrm>
          <a:custGeom>
            <a:avLst/>
            <a:gdLst/>
            <a:ahLst/>
            <a:cxnLst/>
            <a:rect r="r" b="b" t="t" l="l"/>
            <a:pathLst>
              <a:path h="3941828" w="4127569">
                <a:moveTo>
                  <a:pt x="4127569" y="0"/>
                </a:moveTo>
                <a:lnTo>
                  <a:pt x="0" y="0"/>
                </a:lnTo>
                <a:lnTo>
                  <a:pt x="0" y="3941828"/>
                </a:lnTo>
                <a:lnTo>
                  <a:pt x="4127569" y="3941828"/>
                </a:lnTo>
                <a:lnTo>
                  <a:pt x="412756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2012082"/>
            <a:ext cx="7917647" cy="4028103"/>
          </a:xfrm>
          <a:custGeom>
            <a:avLst/>
            <a:gdLst/>
            <a:ahLst/>
            <a:cxnLst/>
            <a:rect r="r" b="b" t="t" l="l"/>
            <a:pathLst>
              <a:path h="4028103" w="7917647">
                <a:moveTo>
                  <a:pt x="0" y="0"/>
                </a:moveTo>
                <a:lnTo>
                  <a:pt x="7917647" y="0"/>
                </a:lnTo>
                <a:lnTo>
                  <a:pt x="7917647" y="4028103"/>
                </a:lnTo>
                <a:lnTo>
                  <a:pt x="0" y="40281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63849" y="48266"/>
            <a:ext cx="8360303" cy="184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Dingos Stamp"/>
                <a:ea typeface="Dingos Stamp"/>
                <a:cs typeface="Dingos Stamp"/>
                <a:sym typeface="Dingos Stamp"/>
              </a:rPr>
              <a:t>VISUAL REPRESENTATION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CF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74825" y="6512672"/>
            <a:ext cx="3496109" cy="3641780"/>
          </a:xfrm>
          <a:custGeom>
            <a:avLst/>
            <a:gdLst/>
            <a:ahLst/>
            <a:cxnLst/>
            <a:rect r="r" b="b" t="t" l="l"/>
            <a:pathLst>
              <a:path h="3641780" w="3496109">
                <a:moveTo>
                  <a:pt x="0" y="0"/>
                </a:moveTo>
                <a:lnTo>
                  <a:pt x="3496109" y="0"/>
                </a:lnTo>
                <a:lnTo>
                  <a:pt x="3496109" y="3641780"/>
                </a:lnTo>
                <a:lnTo>
                  <a:pt x="0" y="364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132548"/>
            <a:ext cx="3496109" cy="3641780"/>
          </a:xfrm>
          <a:custGeom>
            <a:avLst/>
            <a:gdLst/>
            <a:ahLst/>
            <a:cxnLst/>
            <a:rect r="r" b="b" t="t" l="l"/>
            <a:pathLst>
              <a:path h="3641780" w="3496109">
                <a:moveTo>
                  <a:pt x="0" y="0"/>
                </a:moveTo>
                <a:lnTo>
                  <a:pt x="3496109" y="0"/>
                </a:lnTo>
                <a:lnTo>
                  <a:pt x="3496109" y="3641780"/>
                </a:lnTo>
                <a:lnTo>
                  <a:pt x="0" y="364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6512672"/>
            <a:ext cx="3496109" cy="3641780"/>
          </a:xfrm>
          <a:custGeom>
            <a:avLst/>
            <a:gdLst/>
            <a:ahLst/>
            <a:cxnLst/>
            <a:rect r="r" b="b" t="t" l="l"/>
            <a:pathLst>
              <a:path h="3641780" w="3496109">
                <a:moveTo>
                  <a:pt x="3496109" y="0"/>
                </a:moveTo>
                <a:lnTo>
                  <a:pt x="0" y="0"/>
                </a:lnTo>
                <a:lnTo>
                  <a:pt x="0" y="3641780"/>
                </a:lnTo>
                <a:lnTo>
                  <a:pt x="3496109" y="3641780"/>
                </a:lnTo>
                <a:lnTo>
                  <a:pt x="34961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-10800000">
            <a:off x="14574825" y="132548"/>
            <a:ext cx="3496109" cy="3641780"/>
          </a:xfrm>
          <a:custGeom>
            <a:avLst/>
            <a:gdLst/>
            <a:ahLst/>
            <a:cxnLst/>
            <a:rect r="r" b="b" t="t" l="l"/>
            <a:pathLst>
              <a:path h="3641780" w="3496109">
                <a:moveTo>
                  <a:pt x="3496109" y="0"/>
                </a:moveTo>
                <a:lnTo>
                  <a:pt x="0" y="0"/>
                </a:lnTo>
                <a:lnTo>
                  <a:pt x="0" y="3641780"/>
                </a:lnTo>
                <a:lnTo>
                  <a:pt x="3496109" y="3641780"/>
                </a:lnTo>
                <a:lnTo>
                  <a:pt x="34961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4931035" y="575253"/>
            <a:ext cx="8425930" cy="5591491"/>
            <a:chOff x="0" y="0"/>
            <a:chExt cx="660400" cy="4382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438245"/>
            </a:xfrm>
            <a:custGeom>
              <a:avLst/>
              <a:gdLst/>
              <a:ahLst/>
              <a:cxnLst/>
              <a:rect r="r" b="b" t="t" l="l"/>
              <a:pathLst>
                <a:path h="438245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0182"/>
                  </a:cubicBezTo>
                  <a:lnTo>
                    <a:pt x="660400" y="438245"/>
                  </a:lnTo>
                  <a:lnTo>
                    <a:pt x="0" y="438245"/>
                  </a:lnTo>
                  <a:lnTo>
                    <a:pt x="0" y="32027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3A5172"/>
            </a:solidFill>
            <a:ln w="38100" cap="sq">
              <a:solidFill>
                <a:srgbClr val="3A5172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88900"/>
              <a:ext cx="660400" cy="349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269713" y="5902982"/>
            <a:ext cx="11748573" cy="225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52"/>
              </a:lnSpc>
              <a:spcBef>
                <a:spcPct val="0"/>
              </a:spcBef>
            </a:pPr>
            <a:r>
              <a:rPr lang="en-US" sz="12112">
                <a:solidFill>
                  <a:srgbClr val="314059"/>
                </a:solidFill>
                <a:latin typeface="Dingos Stamp"/>
                <a:ea typeface="Dingos Stamp"/>
                <a:cs typeface="Dingos Stamp"/>
                <a:sym typeface="Dingos Stamp"/>
              </a:rPr>
              <a:t>THANK YOU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545513">
            <a:off x="6281187" y="607842"/>
            <a:ext cx="6003987" cy="6332972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6579476" y="1151002"/>
            <a:ext cx="5937198" cy="5015742"/>
          </a:xfrm>
          <a:custGeom>
            <a:avLst/>
            <a:gdLst/>
            <a:ahLst/>
            <a:cxnLst/>
            <a:rect r="r" b="b" t="t" l="l"/>
            <a:pathLst>
              <a:path h="5015742" w="5937198">
                <a:moveTo>
                  <a:pt x="0" y="0"/>
                </a:moveTo>
                <a:lnTo>
                  <a:pt x="5937198" y="0"/>
                </a:lnTo>
                <a:lnTo>
                  <a:pt x="5937198" y="5015742"/>
                </a:lnTo>
                <a:lnTo>
                  <a:pt x="0" y="5015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96097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2335332" y="4300031"/>
            <a:ext cx="1448977" cy="1486824"/>
          </a:xfrm>
          <a:custGeom>
            <a:avLst/>
            <a:gdLst/>
            <a:ahLst/>
            <a:cxnLst/>
            <a:rect r="r" b="b" t="t" l="l"/>
            <a:pathLst>
              <a:path h="1486824" w="1448977">
                <a:moveTo>
                  <a:pt x="1448977" y="0"/>
                </a:moveTo>
                <a:lnTo>
                  <a:pt x="0" y="0"/>
                </a:lnTo>
                <a:lnTo>
                  <a:pt x="0" y="1486823"/>
                </a:lnTo>
                <a:lnTo>
                  <a:pt x="1448977" y="1486823"/>
                </a:lnTo>
                <a:lnTo>
                  <a:pt x="144897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4499965" y="4300031"/>
            <a:ext cx="1320482" cy="1354972"/>
          </a:xfrm>
          <a:custGeom>
            <a:avLst/>
            <a:gdLst/>
            <a:ahLst/>
            <a:cxnLst/>
            <a:rect r="r" b="b" t="t" l="l"/>
            <a:pathLst>
              <a:path h="1354972" w="1320482">
                <a:moveTo>
                  <a:pt x="0" y="0"/>
                </a:moveTo>
                <a:lnTo>
                  <a:pt x="1320482" y="0"/>
                </a:lnTo>
                <a:lnTo>
                  <a:pt x="1320482" y="1354972"/>
                </a:lnTo>
                <a:lnTo>
                  <a:pt x="0" y="13549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DAHBqKleTc8</dc:identifier>
  <dcterms:modified xsi:type="dcterms:W3CDTF">2011-08-01T06:04:30Z</dcterms:modified>
  <cp:revision>1</cp:revision>
  <dc:title>KALADRISHTI</dc:title>
</cp:coreProperties>
</file>